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91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89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9" r:id="rId55"/>
    <p:sldId id="307" r:id="rId56"/>
    <p:sldId id="312" r:id="rId57"/>
    <p:sldId id="308" r:id="rId58"/>
    <p:sldId id="313" r:id="rId59"/>
    <p:sldId id="310" r:id="rId60"/>
    <p:sldId id="311" r:id="rId61"/>
    <p:sldId id="314" r:id="rId6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1AE"/>
    <a:srgbClr val="A785B8"/>
    <a:srgbClr val="7F7FBB"/>
    <a:srgbClr val="8197B6"/>
    <a:srgbClr val="81ADB6"/>
    <a:srgbClr val="E351E7"/>
    <a:srgbClr val="F75A3B"/>
    <a:srgbClr val="DDAB5B"/>
    <a:srgbClr val="67D571"/>
    <a:srgbClr val="808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909" autoAdjust="0"/>
    <p:restoredTop sz="93417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ssaid Achraf" userId="03a2e7ce-53ea-4e25-be87-7ad6548d38bb" providerId="ADAL" clId="{08606C82-FAA9-40D0-8BED-A91A56F62932}"/>
    <pc:docChg chg="custSel modSld">
      <pc:chgData name="Moussaid Achraf" userId="03a2e7ce-53ea-4e25-be87-7ad6548d38bb" providerId="ADAL" clId="{08606C82-FAA9-40D0-8BED-A91A56F62932}" dt="2023-12-05T01:38:02.082" v="0" actId="33524"/>
      <pc:docMkLst>
        <pc:docMk/>
      </pc:docMkLst>
      <pc:sldChg chg="modSp mod">
        <pc:chgData name="Moussaid Achraf" userId="03a2e7ce-53ea-4e25-be87-7ad6548d38bb" providerId="ADAL" clId="{08606C82-FAA9-40D0-8BED-A91A56F62932}" dt="2023-12-05T01:38:02.082" v="0" actId="33524"/>
        <pc:sldMkLst>
          <pc:docMk/>
          <pc:sldMk cId="1599952991" sldId="261"/>
        </pc:sldMkLst>
        <pc:spChg chg="mod">
          <ac:chgData name="Moussaid Achraf" userId="03a2e7ce-53ea-4e25-be87-7ad6548d38bb" providerId="ADAL" clId="{08606C82-FAA9-40D0-8BED-A91A56F62932}" dt="2023-12-05T01:38:02.082" v="0" actId="33524"/>
          <ac:spMkLst>
            <pc:docMk/>
            <pc:sldMk cId="1599952991" sldId="261"/>
            <ac:spMk id="3" creationId="{5BE55182-6D19-46CF-8B9D-C75ED684B067}"/>
          </ac:spMkLst>
        </pc:spChg>
      </pc:sldChg>
    </pc:docChg>
  </pc:docChgLst>
  <pc:docChgLst>
    <pc:chgData name="Achraf Moussaid" userId="03a2e7ce-53ea-4e25-be87-7ad6548d38bb" providerId="ADAL" clId="{705A33BE-00D1-44EC-98F2-EB27A8DA9795}"/>
    <pc:docChg chg="modSld">
      <pc:chgData name="Achraf Moussaid" userId="03a2e7ce-53ea-4e25-be87-7ad6548d38bb" providerId="ADAL" clId="{705A33BE-00D1-44EC-98F2-EB27A8DA9795}" dt="2023-01-26T16:15:22.106" v="3" actId="20577"/>
      <pc:docMkLst>
        <pc:docMk/>
      </pc:docMkLst>
      <pc:sldChg chg="modSp mod">
        <pc:chgData name="Achraf Moussaid" userId="03a2e7ce-53ea-4e25-be87-7ad6548d38bb" providerId="ADAL" clId="{705A33BE-00D1-44EC-98F2-EB27A8DA9795}" dt="2023-01-26T16:15:22.106" v="3" actId="20577"/>
        <pc:sldMkLst>
          <pc:docMk/>
          <pc:sldMk cId="1849829184" sldId="281"/>
        </pc:sldMkLst>
        <pc:spChg chg="mod">
          <ac:chgData name="Achraf Moussaid" userId="03a2e7ce-53ea-4e25-be87-7ad6548d38bb" providerId="ADAL" clId="{705A33BE-00D1-44EC-98F2-EB27A8DA9795}" dt="2023-01-26T16:15:22.106" v="3" actId="20577"/>
          <ac:spMkLst>
            <pc:docMk/>
            <pc:sldMk cId="1849829184" sldId="281"/>
            <ac:spMk id="3" creationId="{2B567B7B-1CC9-403F-8957-72CB12C6F6CC}"/>
          </ac:spMkLst>
        </pc:spChg>
      </pc:sldChg>
    </pc:docChg>
  </pc:docChgLst>
  <pc:docChgLst>
    <pc:chgData name="Moussaid Achraf" userId="03a2e7ce-53ea-4e25-be87-7ad6548d38bb" providerId="ADAL" clId="{FACE876A-B326-4E2A-87E6-A9B0E2540EC8}"/>
    <pc:docChg chg="custSel modSld">
      <pc:chgData name="Moussaid Achraf" userId="03a2e7ce-53ea-4e25-be87-7ad6548d38bb" providerId="ADAL" clId="{FACE876A-B326-4E2A-87E6-A9B0E2540EC8}" dt="2024-01-30T00:23:27.734" v="1" actId="33524"/>
      <pc:docMkLst>
        <pc:docMk/>
      </pc:docMkLst>
      <pc:sldChg chg="modSp mod">
        <pc:chgData name="Moussaid Achraf" userId="03a2e7ce-53ea-4e25-be87-7ad6548d38bb" providerId="ADAL" clId="{FACE876A-B326-4E2A-87E6-A9B0E2540EC8}" dt="2024-01-29T23:49:08.972" v="0" actId="33524"/>
        <pc:sldMkLst>
          <pc:docMk/>
          <pc:sldMk cId="82163835" sldId="283"/>
        </pc:sldMkLst>
        <pc:spChg chg="mod">
          <ac:chgData name="Moussaid Achraf" userId="03a2e7ce-53ea-4e25-be87-7ad6548d38bb" providerId="ADAL" clId="{FACE876A-B326-4E2A-87E6-A9B0E2540EC8}" dt="2024-01-29T23:49:08.972" v="0" actId="33524"/>
          <ac:spMkLst>
            <pc:docMk/>
            <pc:sldMk cId="82163835" sldId="283"/>
            <ac:spMk id="3" creationId="{2B567B7B-1CC9-403F-8957-72CB12C6F6CC}"/>
          </ac:spMkLst>
        </pc:spChg>
      </pc:sldChg>
      <pc:sldChg chg="modSp mod">
        <pc:chgData name="Moussaid Achraf" userId="03a2e7ce-53ea-4e25-be87-7ad6548d38bb" providerId="ADAL" clId="{FACE876A-B326-4E2A-87E6-A9B0E2540EC8}" dt="2024-01-30T00:23:27.734" v="1" actId="33524"/>
        <pc:sldMkLst>
          <pc:docMk/>
          <pc:sldMk cId="109284594" sldId="309"/>
        </pc:sldMkLst>
        <pc:spChg chg="mod">
          <ac:chgData name="Moussaid Achraf" userId="03a2e7ce-53ea-4e25-be87-7ad6548d38bb" providerId="ADAL" clId="{FACE876A-B326-4E2A-87E6-A9B0E2540EC8}" dt="2024-01-30T00:23:27.734" v="1" actId="33524"/>
          <ac:spMkLst>
            <pc:docMk/>
            <pc:sldMk cId="109284594" sldId="309"/>
            <ac:spMk id="3" creationId="{334F7346-CFAB-4187-82DB-5B25CEFC3C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w3schools.com/cssref/pr_class_cursor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pseudo_elements.asp" TargetMode="External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/>
          <a:lstStyle/>
          <a:p>
            <a:r>
              <a:rPr lang="fr-CA" dirty="0"/>
              <a:t>Modèle en boîtes </a:t>
            </a:r>
            <a:r>
              <a:rPr lang="fr-CA"/>
              <a:t>et positionnement</a:t>
            </a:r>
            <a:endParaRPr lang="fr-CA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>
                <a:solidFill>
                  <a:srgbClr val="7F7FBB"/>
                </a:solidFill>
              </a:rPr>
              <a:t> </a:t>
            </a:r>
            <a:r>
              <a:rPr lang="fr-CA" b="1">
                <a:solidFill>
                  <a:srgbClr val="E351E7"/>
                </a:solidFill>
              </a:rPr>
              <a:t>Margin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externes </a:t>
            </a:r>
            <a:r>
              <a:rPr lang="fr-CA"/>
              <a:t>au-delà des bordures :</a:t>
            </a:r>
          </a:p>
          <a:p>
            <a:pPr lvl="1"/>
            <a:r>
              <a:rPr lang="fr-CA"/>
              <a:t>La largeur peut être en </a:t>
            </a:r>
            <a:r>
              <a:rPr lang="fr-CA" b="1"/>
              <a:t>pixels</a:t>
            </a:r>
            <a:r>
              <a:rPr lang="fr-CA"/>
              <a:t>, </a:t>
            </a:r>
            <a:r>
              <a:rPr lang="fr-CA" b="1"/>
              <a:t>em</a:t>
            </a:r>
            <a:r>
              <a:rPr lang="fr-CA"/>
              <a:t>,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9D4E2F-3068-49E0-A464-6E7C5744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1" y="2412357"/>
            <a:ext cx="4496190" cy="376460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E4254-A2BC-4BF9-A845-B7830DBD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422" y="2412357"/>
            <a:ext cx="4175647" cy="376460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8D8A569-EE4A-485F-9C87-F8186C7CE3E9}"/>
              </a:ext>
            </a:extLst>
          </p:cNvPr>
          <p:cNvSpPr txBox="1"/>
          <p:nvPr/>
        </p:nvSpPr>
        <p:spPr>
          <a:xfrm>
            <a:off x="4984399" y="2412356"/>
            <a:ext cx="2551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• La distance entre les boîtes est de </a:t>
            </a:r>
            <a:r>
              <a:rPr lang="fr-CA" b="1">
                <a:solidFill>
                  <a:srgbClr val="7F7FBB"/>
                </a:solidFill>
              </a:rPr>
              <a:t>40</a:t>
            </a:r>
            <a:r>
              <a:rPr lang="fr-CA">
                <a:solidFill>
                  <a:srgbClr val="7F7FBB"/>
                </a:solidFill>
              </a:rPr>
              <a:t> pixels. C’est-à-dire </a:t>
            </a:r>
            <a:r>
              <a:rPr lang="fr-CA" b="1">
                <a:solidFill>
                  <a:srgbClr val="7F7FBB"/>
                </a:solidFill>
              </a:rPr>
              <a:t>10</a:t>
            </a:r>
            <a:r>
              <a:rPr lang="fr-CA">
                <a:solidFill>
                  <a:srgbClr val="7F7FBB"/>
                </a:solidFill>
              </a:rPr>
              <a:t> + </a:t>
            </a:r>
            <a:r>
              <a:rPr lang="fr-CA" b="1">
                <a:solidFill>
                  <a:srgbClr val="7F7FBB"/>
                </a:solidFill>
              </a:rPr>
              <a:t>30</a:t>
            </a:r>
            <a:r>
              <a:rPr lang="fr-CA">
                <a:solidFill>
                  <a:srgbClr val="7F7FBB"/>
                </a:solidFill>
              </a:rPr>
              <a:t> en raison des marges des 2 boîtes.</a:t>
            </a:r>
          </a:p>
          <a:p>
            <a:endParaRPr lang="fr-CA">
              <a:solidFill>
                <a:srgbClr val="7F7FBB"/>
              </a:solidFill>
            </a:endParaRPr>
          </a:p>
          <a:p>
            <a:r>
              <a:rPr lang="fr-CA">
                <a:solidFill>
                  <a:srgbClr val="7F7FBB"/>
                </a:solidFill>
              </a:rPr>
              <a:t>• La première boîte a des marges de tous les côtés, alors que la deuxième n’en a qu’une au-dessus.</a:t>
            </a:r>
          </a:p>
        </p:txBody>
      </p:sp>
    </p:spTree>
    <p:extLst>
      <p:ext uri="{BB962C8B-B14F-4D97-AF65-F5344CB8AC3E}">
        <p14:creationId xmlns:p14="http://schemas.microsoft.com/office/powerpoint/2010/main" val="225313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>
                <a:solidFill>
                  <a:srgbClr val="7F7FBB"/>
                </a:solidFill>
              </a:rPr>
              <a:t> </a:t>
            </a:r>
            <a:r>
              <a:rPr lang="fr-CA" b="1">
                <a:solidFill>
                  <a:srgbClr val="E351E7"/>
                </a:solidFill>
              </a:rPr>
              <a:t>Margin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externes </a:t>
            </a:r>
            <a:r>
              <a:rPr lang="fr-CA"/>
              <a:t>au-delà des bordures :</a:t>
            </a:r>
          </a:p>
          <a:p>
            <a:pPr lvl="1"/>
            <a:r>
              <a:rPr lang="fr-CA"/>
              <a:t>Encore une fois, on peut préciser la largeur de chaque côté 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Qui est l’équivalent de 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820CDD-D99D-4F4A-A22A-E07BEA8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4" y="2376897"/>
            <a:ext cx="2651990" cy="132599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33325E-B239-4EDC-872F-E1777B73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4" y="4311223"/>
            <a:ext cx="3680779" cy="41913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D40010-DD6A-430D-8248-D7D5542C6764}"/>
              </a:ext>
            </a:extLst>
          </p:cNvPr>
          <p:cNvSpPr txBox="1"/>
          <p:nvPr/>
        </p:nvSpPr>
        <p:spPr>
          <a:xfrm>
            <a:off x="28005" y="5272451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C0CB7FC-C521-4965-8C80-067F03E35E40}"/>
              </a:ext>
            </a:extLst>
          </p:cNvPr>
          <p:cNvCxnSpPr>
            <a:cxnSpLocks/>
          </p:cNvCxnSpPr>
          <p:nvPr/>
        </p:nvCxnSpPr>
        <p:spPr>
          <a:xfrm flipV="1">
            <a:off x="1876260" y="4863832"/>
            <a:ext cx="648511" cy="408619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F30B0B56-74E7-4FC9-8ECD-0758175B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826" y="5272451"/>
            <a:ext cx="440055" cy="3693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26283D-BE30-4BEC-A8A7-F4B60891E1B4}"/>
              </a:ext>
            </a:extLst>
          </p:cNvPr>
          <p:cNvSpPr txBox="1"/>
          <p:nvPr/>
        </p:nvSpPr>
        <p:spPr>
          <a:xfrm>
            <a:off x="6159674" y="3805454"/>
            <a:ext cx="552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>
                <a:solidFill>
                  <a:srgbClr val="7F7FBB"/>
                </a:solidFill>
              </a:rPr>
              <a:t>On peut choisir une marge identique pour les 4 côtés :</a:t>
            </a:r>
          </a:p>
        </p:txBody>
      </p:sp>
    </p:spTree>
    <p:extLst>
      <p:ext uri="{BB962C8B-B14F-4D97-AF65-F5344CB8AC3E}">
        <p14:creationId xmlns:p14="http://schemas.microsoft.com/office/powerpoint/2010/main" val="116372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161AC-9422-4E7B-86AB-A9E14BE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7F0C1D-29E1-4349-B996-ABFA7704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Padding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internes</a:t>
            </a:r>
            <a:r>
              <a:rPr lang="fr-CA"/>
              <a:t> pour espacer le </a:t>
            </a:r>
            <a:r>
              <a:rPr lang="fr-CA" b="1"/>
              <a:t>contenu</a:t>
            </a:r>
            <a:r>
              <a:rPr lang="fr-CA"/>
              <a:t> des </a:t>
            </a:r>
            <a:r>
              <a:rPr lang="fr-CA" b="1"/>
              <a:t>bordures</a:t>
            </a:r>
            <a:r>
              <a:rPr lang="fr-CA"/>
              <a:t>.</a:t>
            </a:r>
          </a:p>
          <a:p>
            <a:pPr lvl="1"/>
            <a:r>
              <a:rPr lang="fr-CA"/>
              <a:t>La largeur peut être en pixels, em,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18B3C3-8BFC-408B-B1D3-881A9615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0" y="2607012"/>
            <a:ext cx="3995902" cy="3391711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5E18AD-8156-4B60-BA0E-A6197D595503}"/>
              </a:ext>
            </a:extLst>
          </p:cNvPr>
          <p:cNvSpPr txBox="1"/>
          <p:nvPr/>
        </p:nvSpPr>
        <p:spPr>
          <a:xfrm>
            <a:off x="4738139" y="2496663"/>
            <a:ext cx="2551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• Dans la première boîte, on a un padding de 30 pixels de </a:t>
            </a:r>
            <a:r>
              <a:rPr lang="fr-CA" b="1">
                <a:solidFill>
                  <a:srgbClr val="7F7FBB"/>
                </a:solidFill>
              </a:rPr>
              <a:t>chaque côté</a:t>
            </a:r>
            <a:r>
              <a:rPr lang="fr-CA">
                <a:solidFill>
                  <a:srgbClr val="7F7FBB"/>
                </a:solidFill>
              </a:rPr>
              <a:t>.</a:t>
            </a:r>
          </a:p>
          <a:p>
            <a:r>
              <a:rPr lang="fr-CA">
                <a:solidFill>
                  <a:srgbClr val="7F7FBB"/>
                </a:solidFill>
              </a:rPr>
              <a:t>• Dans la deuxième boîte, on a 30 pixels en </a:t>
            </a:r>
            <a:r>
              <a:rPr lang="fr-CA" b="1">
                <a:solidFill>
                  <a:srgbClr val="7F7FBB"/>
                </a:solidFill>
              </a:rPr>
              <a:t>haut</a:t>
            </a:r>
            <a:r>
              <a:rPr lang="fr-CA">
                <a:solidFill>
                  <a:srgbClr val="7F7FBB"/>
                </a:solidFill>
              </a:rPr>
              <a:t>, 0 à </a:t>
            </a:r>
            <a:r>
              <a:rPr lang="fr-CA" b="1">
                <a:solidFill>
                  <a:srgbClr val="7F7FBB"/>
                </a:solidFill>
              </a:rPr>
              <a:t>gauche</a:t>
            </a:r>
            <a:r>
              <a:rPr lang="fr-CA">
                <a:solidFill>
                  <a:srgbClr val="7F7FBB"/>
                </a:solidFill>
              </a:rPr>
              <a:t> et à </a:t>
            </a:r>
            <a:r>
              <a:rPr lang="fr-CA" b="1">
                <a:solidFill>
                  <a:srgbClr val="7F7FBB"/>
                </a:solidFill>
              </a:rPr>
              <a:t>droite</a:t>
            </a:r>
            <a:r>
              <a:rPr lang="fr-CA">
                <a:solidFill>
                  <a:srgbClr val="7F7FBB"/>
                </a:solidFill>
              </a:rPr>
              <a:t>, 10 pixels en </a:t>
            </a:r>
            <a:r>
              <a:rPr lang="fr-CA" b="1">
                <a:solidFill>
                  <a:srgbClr val="7F7FBB"/>
                </a:solidFill>
              </a:rPr>
              <a:t>bas</a:t>
            </a:r>
            <a:r>
              <a:rPr lang="fr-CA">
                <a:solidFill>
                  <a:srgbClr val="7F7FBB"/>
                </a:solidFill>
              </a:rPr>
              <a:t>.</a:t>
            </a:r>
          </a:p>
          <a:p>
            <a:r>
              <a:rPr lang="fr-CA">
                <a:solidFill>
                  <a:srgbClr val="7F7FBB"/>
                </a:solidFill>
              </a:rPr>
              <a:t>• Les règles </a:t>
            </a:r>
            <a:r>
              <a:rPr lang="fr-CA">
                <a:solidFill>
                  <a:srgbClr val="E351E7"/>
                </a:solidFill>
              </a:rPr>
              <a:t>padding-top</a:t>
            </a:r>
            <a:r>
              <a:rPr lang="fr-CA">
                <a:solidFill>
                  <a:srgbClr val="7F7FBB"/>
                </a:solidFill>
              </a:rPr>
              <a:t>,</a:t>
            </a:r>
          </a:p>
          <a:p>
            <a:r>
              <a:rPr lang="fr-CA">
                <a:solidFill>
                  <a:srgbClr val="E351E7"/>
                </a:solidFill>
              </a:rPr>
              <a:t>padding-left</a:t>
            </a:r>
            <a:r>
              <a:rPr lang="fr-CA">
                <a:solidFill>
                  <a:srgbClr val="7F7FBB"/>
                </a:solidFill>
              </a:rPr>
              <a:t>, </a:t>
            </a:r>
            <a:r>
              <a:rPr lang="fr-CA">
                <a:solidFill>
                  <a:srgbClr val="E351E7"/>
                </a:solidFill>
              </a:rPr>
              <a:t>padding-right</a:t>
            </a:r>
            <a:r>
              <a:rPr lang="fr-CA">
                <a:solidFill>
                  <a:srgbClr val="7F7FBB"/>
                </a:solidFill>
              </a:rPr>
              <a:t> et </a:t>
            </a:r>
            <a:r>
              <a:rPr lang="fr-CA">
                <a:solidFill>
                  <a:srgbClr val="E351E7"/>
                </a:solidFill>
              </a:rPr>
              <a:t>padding-bottom</a:t>
            </a:r>
            <a:r>
              <a:rPr lang="fr-CA">
                <a:solidFill>
                  <a:srgbClr val="7F7FBB"/>
                </a:solidFill>
              </a:rPr>
              <a:t> existent également.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652A7B-8741-44BE-989C-15F28B65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34" y="2152375"/>
            <a:ext cx="4550737" cy="385273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5D51887-F64E-4069-925A-F433C8FA5718}"/>
              </a:ext>
            </a:extLst>
          </p:cNvPr>
          <p:cNvSpPr txBox="1"/>
          <p:nvPr/>
        </p:nvSpPr>
        <p:spPr>
          <a:xfrm>
            <a:off x="171095" y="6034028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5D27A2-3DCB-4535-B952-A0C7E2489304}"/>
              </a:ext>
            </a:extLst>
          </p:cNvPr>
          <p:cNvCxnSpPr>
            <a:cxnSpLocks/>
          </p:cNvCxnSpPr>
          <p:nvPr/>
        </p:nvCxnSpPr>
        <p:spPr>
          <a:xfrm flipV="1">
            <a:off x="1791028" y="5727760"/>
            <a:ext cx="259405" cy="384162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F341090-C772-4FAA-8611-04D79F186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67" y="6036542"/>
            <a:ext cx="382826" cy="3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Voici le modèle de boîte </a:t>
            </a:r>
            <a:r>
              <a:rPr lang="fr-CA" b="1"/>
              <a:t>CSS</a:t>
            </a:r>
            <a:r>
              <a:rPr lang="fr-CA"/>
              <a:t> 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endParaRPr lang="fr-CA" b="1"/>
          </a:p>
          <a:p>
            <a:pPr lvl="1"/>
            <a:r>
              <a:rPr lang="fr-CA" b="1"/>
              <a:t>Attention ! </a:t>
            </a:r>
            <a:r>
              <a:rPr lang="fr-CA"/>
              <a:t>La largeur totale </a:t>
            </a:r>
            <a:r>
              <a:rPr lang="fr-CA" b="1"/>
              <a:t>occupée</a:t>
            </a:r>
            <a:r>
              <a:rPr lang="fr-CA"/>
              <a:t> par une boîte correspond à …</a:t>
            </a:r>
          </a:p>
          <a:p>
            <a:pPr marL="457200" lvl="1" indent="0">
              <a:buNone/>
            </a:pPr>
            <a:r>
              <a:rPr lang="fr-CA" sz="18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 + padding-left + padding-right + border-left + border-right + margin-left + margin-right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D7DF43-26D4-44D3-8CD2-5FD9DDC5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638403"/>
            <a:ext cx="568721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229BA-8C31-467E-B873-9196697C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B292A-9E4A-43A2-B97A-F6DAC0C3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Quelle est la </a:t>
            </a:r>
            <a:r>
              <a:rPr lang="fr-CA" b="1"/>
              <a:t>hauteur</a:t>
            </a:r>
            <a:r>
              <a:rPr lang="fr-CA"/>
              <a:t> occupée par la boîte ?! (Aucun </a:t>
            </a:r>
            <a:r>
              <a:rPr lang="fr-CA" b="1"/>
              <a:t>margin</a:t>
            </a:r>
            <a:r>
              <a:rPr lang="fr-CA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BB144A-BB74-4C17-A2B4-916F8482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2175401"/>
            <a:ext cx="4801016" cy="250719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E2034-17E4-4B82-BDFA-3E4A2CD6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66" y="1971934"/>
            <a:ext cx="4619903" cy="28649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64BF5-C781-4182-A9A0-59128522B597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07DBD-95E7-46BF-B3F5-6C42814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20" y="5992297"/>
            <a:ext cx="4400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229BA-8C31-467E-B873-9196697C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B292A-9E4A-43A2-B97A-F6DAC0C3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Quelle est la </a:t>
            </a:r>
            <a:r>
              <a:rPr lang="fr-CA" b="1"/>
              <a:t>hauteur</a:t>
            </a:r>
            <a:r>
              <a:rPr lang="fr-CA"/>
              <a:t> occupée par la boîte ?! (Aucun </a:t>
            </a:r>
            <a:r>
              <a:rPr lang="fr-CA" b="1"/>
              <a:t>margin</a:t>
            </a:r>
            <a:r>
              <a:rPr lang="fr-CA"/>
              <a:t>)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fr-CA"/>
              <a:t> </a:t>
            </a:r>
            <a:r>
              <a:rPr lang="fr-CA" b="1">
                <a:solidFill>
                  <a:srgbClr val="81ADB6"/>
                </a:solidFill>
              </a:rPr>
              <a:t>200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30</a:t>
            </a:r>
            <a:r>
              <a:rPr lang="fr-CA"/>
              <a:t> * </a:t>
            </a:r>
            <a:r>
              <a:rPr lang="fr-CA" b="1"/>
              <a:t>2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10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20</a:t>
            </a:r>
            <a:r>
              <a:rPr lang="fr-CA"/>
              <a:t> = </a:t>
            </a:r>
            <a:r>
              <a:rPr lang="fr-CA" b="1">
                <a:solidFill>
                  <a:srgbClr val="81ADB6"/>
                </a:solidFill>
              </a:rPr>
              <a:t>290</a:t>
            </a:r>
            <a:r>
              <a:rPr lang="fr-CA"/>
              <a:t> pixels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BB144A-BB74-4C17-A2B4-916F8482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2169051"/>
            <a:ext cx="4801016" cy="250719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E2034-17E4-4B82-BDFA-3E4A2CD6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66" y="1971934"/>
            <a:ext cx="4619903" cy="28649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64BF5-C781-4182-A9A0-59128522B597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07DBD-95E7-46BF-B3F5-6C42814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20" y="5992297"/>
            <a:ext cx="440055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28D15-9088-4651-9391-371932ADC4FC}"/>
              </a:ext>
            </a:extLst>
          </p:cNvPr>
          <p:cNvSpPr/>
          <p:nvPr/>
        </p:nvSpPr>
        <p:spPr>
          <a:xfrm>
            <a:off x="2705729" y="3448049"/>
            <a:ext cx="55880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440F-26B8-4DA6-9620-DFF1259828C8}"/>
              </a:ext>
            </a:extLst>
          </p:cNvPr>
          <p:cNvSpPr/>
          <p:nvPr/>
        </p:nvSpPr>
        <p:spPr>
          <a:xfrm>
            <a:off x="3814914" y="3448049"/>
            <a:ext cx="55880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EDCD4-249E-4C9B-B311-5761E3BDBA71}"/>
              </a:ext>
            </a:extLst>
          </p:cNvPr>
          <p:cNvSpPr/>
          <p:nvPr/>
        </p:nvSpPr>
        <p:spPr>
          <a:xfrm>
            <a:off x="2156050" y="3754889"/>
            <a:ext cx="714149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A0E87-DF04-4C2B-8346-A35D5ACA7BAF}"/>
              </a:ext>
            </a:extLst>
          </p:cNvPr>
          <p:cNvSpPr/>
          <p:nvPr/>
        </p:nvSpPr>
        <p:spPr>
          <a:xfrm>
            <a:off x="1933478" y="4069518"/>
            <a:ext cx="82147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5882EC-8B9C-4923-9B1D-3AA866CF725D}"/>
              </a:ext>
            </a:extLst>
          </p:cNvPr>
          <p:cNvSpPr txBox="1"/>
          <p:nvPr/>
        </p:nvSpPr>
        <p:spPr>
          <a:xfrm>
            <a:off x="2868556" y="3719448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x 2 côtés</a:t>
            </a:r>
            <a:endParaRPr lang="fr-CA">
              <a:solidFill>
                <a:srgbClr val="81AD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7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80AC2-D1C5-4CD6-833A-C13E2389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15D0BB-4FE4-480C-BE01-2FD99A1C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Il y a plusieurs types de boîtes…</a:t>
            </a:r>
          </a:p>
          <a:p>
            <a:pPr lvl="1"/>
            <a:r>
              <a:rPr lang="fr-CA"/>
              <a:t>Inline</a:t>
            </a:r>
          </a:p>
          <a:p>
            <a:pPr lvl="1"/>
            <a:r>
              <a:rPr lang="fr-CA"/>
              <a:t>Block</a:t>
            </a:r>
          </a:p>
          <a:p>
            <a:pPr lvl="1"/>
            <a:r>
              <a:rPr lang="fr-CA"/>
              <a:t>Inline-block</a:t>
            </a:r>
          </a:p>
          <a:p>
            <a:pPr lvl="1"/>
            <a:r>
              <a:rPr lang="fr-CA"/>
              <a:t>None</a:t>
            </a:r>
          </a:p>
          <a:p>
            <a:pPr lvl="1"/>
            <a:r>
              <a:rPr lang="fr-CA"/>
              <a:t>…</a:t>
            </a:r>
          </a:p>
          <a:p>
            <a:endParaRPr lang="fr-CA"/>
          </a:p>
          <a:p>
            <a:r>
              <a:rPr lang="fr-CA"/>
              <a:t>En HTML / CSS, chaque élément correspond à un </a:t>
            </a:r>
          </a:p>
          <a:p>
            <a:pPr marL="0" indent="0">
              <a:buNone/>
            </a:pPr>
            <a:r>
              <a:rPr lang="fr-CA"/>
              <a:t>type de boîte </a:t>
            </a:r>
            <a:r>
              <a:rPr lang="fr-CA" b="1"/>
              <a:t>précis</a:t>
            </a:r>
            <a:r>
              <a:rPr lang="fr-CA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A453FC-71C1-46FB-B372-C3B8F65C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06" y="3650744"/>
            <a:ext cx="3295650" cy="24717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FC679B-9DF1-4B43-83B8-1A7F51AB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506" y="981829"/>
            <a:ext cx="3251200" cy="24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0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Inline</a:t>
            </a:r>
          </a:p>
          <a:p>
            <a:pPr lvl="1"/>
            <a:r>
              <a:rPr lang="fr-CA"/>
              <a:t>Éléments « Inline » par défaut : </a:t>
            </a:r>
            <a:r>
              <a:rPr lang="fr-CA">
                <a:solidFill>
                  <a:srgbClr val="E351E7"/>
                </a:solidFill>
              </a:rPr>
              <a:t>span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a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img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strong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em</a:t>
            </a:r>
            <a:r>
              <a:rPr lang="fr-CA"/>
              <a:t>, etc.</a:t>
            </a:r>
          </a:p>
          <a:p>
            <a:pPr lvl="1"/>
            <a:r>
              <a:rPr lang="fr-CA"/>
              <a:t>Ils ne génèrent pas de </a:t>
            </a:r>
            <a:r>
              <a:rPr lang="fr-CA" b="1"/>
              <a:t>sauts de ligne</a:t>
            </a:r>
          </a:p>
          <a:p>
            <a:pPr lvl="2"/>
            <a:r>
              <a:rPr lang="fr-CA"/>
              <a:t>S’il y a suffisamment d’espace, ils resteront sur la même ligne que l’élément précédent.</a:t>
            </a:r>
          </a:p>
          <a:p>
            <a:pPr lvl="1"/>
            <a:r>
              <a:rPr lang="fr-CA"/>
              <a:t>On </a:t>
            </a:r>
            <a:r>
              <a:rPr lang="fr-CA" b="1"/>
              <a:t>ne peut pas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uniquement l’espace nécessaire. (On </a:t>
            </a:r>
            <a:r>
              <a:rPr lang="fr-CA" i="1"/>
              <a:t>peut</a:t>
            </a:r>
            <a:r>
              <a:rPr lang="fr-CA"/>
              <a:t>, mais ça ne fera rien)</a:t>
            </a:r>
          </a:p>
          <a:p>
            <a:pPr lvl="1"/>
            <a:endParaRPr lang="fr-CA"/>
          </a:p>
          <a:p>
            <a:pPr lvl="1"/>
            <a:r>
              <a:rPr lang="fr-CA"/>
              <a:t>Ci-dessous, l’exemple de </a:t>
            </a:r>
            <a:r>
              <a:rPr lang="fr-CA">
                <a:solidFill>
                  <a:srgbClr val="E351E7"/>
                </a:solidFill>
              </a:rPr>
              <a:t>&lt;span&gt;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5F6237-253D-41AA-8608-EA28A684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09" y="4377635"/>
            <a:ext cx="5435600" cy="64377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047DB2-AFFB-46FE-81FD-6E639F57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5" y="4377635"/>
            <a:ext cx="4519052" cy="126503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ED1C84-6BF4-4BBB-A4F2-05D35E6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011" y="5295812"/>
            <a:ext cx="3586595" cy="51821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9DEC33-9202-4CFB-A2C5-EB04A28ABD99}"/>
              </a:ext>
            </a:extLst>
          </p:cNvPr>
          <p:cNvSpPr txBox="1"/>
          <p:nvPr/>
        </p:nvSpPr>
        <p:spPr>
          <a:xfrm>
            <a:off x="171095" y="6034028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La règle </a:t>
            </a:r>
            <a:r>
              <a:rPr lang="fr-CA" b="1">
                <a:solidFill>
                  <a:srgbClr val="E351E7"/>
                </a:solidFill>
              </a:rPr>
              <a:t>height</a:t>
            </a:r>
            <a:r>
              <a:rPr lang="fr-CA">
                <a:solidFill>
                  <a:srgbClr val="7F7FBB"/>
                </a:solidFill>
              </a:rPr>
              <a:t> n’a pas d’effets …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4FC272A-713B-4BFC-991F-B76DDAE5E32E}"/>
              </a:ext>
            </a:extLst>
          </p:cNvPr>
          <p:cNvCxnSpPr>
            <a:cxnSpLocks/>
          </p:cNvCxnSpPr>
          <p:nvPr/>
        </p:nvCxnSpPr>
        <p:spPr>
          <a:xfrm flipV="1">
            <a:off x="1406360" y="5365750"/>
            <a:ext cx="403390" cy="720103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9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Block</a:t>
            </a:r>
          </a:p>
          <a:p>
            <a:pPr lvl="1"/>
            <a:r>
              <a:rPr lang="fr-CA"/>
              <a:t>Éléments « Block » par défaut : </a:t>
            </a:r>
            <a:r>
              <a:rPr lang="fr-CA">
                <a:solidFill>
                  <a:srgbClr val="E351E7"/>
                </a:solidFill>
              </a:rPr>
              <a:t>div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h1-h6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header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main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footer</a:t>
            </a:r>
            <a:r>
              <a:rPr lang="fr-CA"/>
              <a:t>, etc.</a:t>
            </a:r>
          </a:p>
          <a:p>
            <a:pPr lvl="1"/>
            <a:r>
              <a:rPr lang="fr-CA"/>
              <a:t>Ils génèrent un </a:t>
            </a:r>
            <a:r>
              <a:rPr lang="fr-CA" b="1"/>
              <a:t>saut de ligne </a:t>
            </a:r>
            <a:r>
              <a:rPr lang="fr-CA"/>
              <a:t>et seront </a:t>
            </a:r>
            <a:r>
              <a:rPr lang="fr-CA" b="1"/>
              <a:t>seuls</a:t>
            </a:r>
            <a:r>
              <a:rPr lang="fr-CA"/>
              <a:t> sur leur ligne.</a:t>
            </a:r>
          </a:p>
          <a:p>
            <a:pPr lvl="1"/>
            <a:r>
              <a:rPr lang="fr-CA"/>
              <a:t>On </a:t>
            </a:r>
            <a:r>
              <a:rPr lang="fr-CA" b="1"/>
              <a:t>peut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l’espace alloué.</a:t>
            </a:r>
          </a:p>
          <a:p>
            <a:pPr lvl="2"/>
            <a:r>
              <a:rPr lang="fr-CA"/>
              <a:t>Si on ne spécifie pas de taille : Ils prennent toute la </a:t>
            </a:r>
            <a:r>
              <a:rPr lang="fr-CA" b="1"/>
              <a:t>largeur</a:t>
            </a:r>
            <a:r>
              <a:rPr lang="fr-CA"/>
              <a:t> disponible, mais seulement la </a:t>
            </a:r>
            <a:r>
              <a:rPr lang="fr-CA" b="1"/>
              <a:t>hauteur</a:t>
            </a:r>
            <a:r>
              <a:rPr lang="fr-CA"/>
              <a:t> nécessaire.</a:t>
            </a:r>
          </a:p>
          <a:p>
            <a:pPr lvl="1"/>
            <a:r>
              <a:rPr lang="fr-CA"/>
              <a:t>Ici, on a l’exemple de </a:t>
            </a:r>
            <a:r>
              <a:rPr lang="fr-CA">
                <a:solidFill>
                  <a:srgbClr val="E351E7"/>
                </a:solidFill>
              </a:rPr>
              <a:t>&lt;p&gt;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15252B8-F858-485F-A14E-12BBBF54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06" y="3273010"/>
            <a:ext cx="4938188" cy="276630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656C87C-164A-4834-9189-422511F1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8" y="4753742"/>
            <a:ext cx="5208662" cy="128556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CE4432-FF19-4F76-BCAF-D7BE9E6F1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38" y="3983574"/>
            <a:ext cx="4839119" cy="63251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04935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Inline-Block</a:t>
            </a:r>
          </a:p>
          <a:p>
            <a:pPr lvl="1"/>
            <a:r>
              <a:rPr lang="fr-CA"/>
              <a:t>Éléments « Inline-Block » par défaut : </a:t>
            </a:r>
            <a:r>
              <a:rPr lang="fr-CA">
                <a:solidFill>
                  <a:srgbClr val="E351E7"/>
                </a:solidFill>
              </a:rPr>
              <a:t>Aucun…</a:t>
            </a:r>
            <a:endParaRPr lang="fr-CA"/>
          </a:p>
          <a:p>
            <a:pPr lvl="1"/>
            <a:r>
              <a:rPr lang="fr-CA"/>
              <a:t>Ils ne génèrent pas de </a:t>
            </a:r>
            <a:r>
              <a:rPr lang="fr-CA" b="1"/>
              <a:t>sauts de ligne</a:t>
            </a:r>
          </a:p>
          <a:p>
            <a:pPr lvl="2"/>
            <a:r>
              <a:rPr lang="fr-CA"/>
              <a:t>S’il y a suffisamment d’espace, ils resteront sur la même ligne que l’élément précédent.</a:t>
            </a:r>
          </a:p>
          <a:p>
            <a:pPr lvl="1"/>
            <a:r>
              <a:rPr lang="fr-CA"/>
              <a:t>On </a:t>
            </a:r>
            <a:r>
              <a:rPr lang="fr-CA" b="1"/>
              <a:t>peut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l’espace alloué.</a:t>
            </a:r>
          </a:p>
          <a:p>
            <a:pPr lvl="2"/>
            <a:r>
              <a:rPr lang="fr-CA"/>
              <a:t>Si on ne spécifie pas de taille : Ils prennent que la </a:t>
            </a:r>
            <a:r>
              <a:rPr lang="fr-CA" b="1"/>
              <a:t>largeur</a:t>
            </a:r>
            <a:r>
              <a:rPr lang="fr-CA"/>
              <a:t> nécessaire et seulement la </a:t>
            </a:r>
            <a:r>
              <a:rPr lang="fr-CA" b="1"/>
              <a:t>hauteur</a:t>
            </a:r>
            <a:r>
              <a:rPr lang="fr-CA"/>
              <a:t> nécessaire.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E8A9E8-F527-48C9-83BD-393BCB74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54" y="3692213"/>
            <a:ext cx="3689349" cy="127661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DFA74D-6532-4B7C-8CC3-1CD5F8BE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5" y="5105196"/>
            <a:ext cx="4464271" cy="119269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E4FA0-A256-44E2-9AD7-1AF6B7B4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37" y="4139895"/>
            <a:ext cx="4945809" cy="169940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86686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 lnSpcReduction="10000"/>
          </a:bodyPr>
          <a:lstStyle/>
          <a:p>
            <a:r>
              <a:rPr lang="fr-CA" dirty="0"/>
              <a:t>Les boîtes</a:t>
            </a:r>
          </a:p>
          <a:p>
            <a:pPr lvl="1"/>
            <a:r>
              <a:rPr lang="fr-CA" dirty="0"/>
              <a:t>Modèle de boîtes CSS</a:t>
            </a:r>
          </a:p>
          <a:p>
            <a:pPr lvl="1"/>
            <a:r>
              <a:rPr lang="fr-CA" dirty="0"/>
              <a:t>Types </a:t>
            </a:r>
            <a:r>
              <a:rPr lang="fr-CA"/>
              <a:t>de boîtes</a:t>
            </a:r>
          </a:p>
          <a:p>
            <a:r>
              <a:rPr lang="fr-CA">
                <a:solidFill>
                  <a:srgbClr val="8197B6"/>
                </a:solidFill>
              </a:rPr>
              <a:t>Le positionnement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Static / Relative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Absolute / Fixed</a:t>
            </a:r>
          </a:p>
          <a:p>
            <a:r>
              <a:rPr lang="fr-CA">
                <a:solidFill>
                  <a:srgbClr val="81ADB6"/>
                </a:solidFill>
              </a:rPr>
              <a:t>Quelques nouvelles règles CSS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Interlude sur les pseudo-classes et sélecteurs complexes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Quelques nouvelles règles CSS</a:t>
            </a:r>
          </a:p>
          <a:p>
            <a:r>
              <a:rPr lang="fr-CA">
                <a:solidFill>
                  <a:srgbClr val="A785B8"/>
                </a:solidFill>
              </a:rPr>
              <a:t>Priorité en CSS </a:t>
            </a:r>
            <a:r>
              <a:rPr lang="en-CA" sz="2000">
                <a:solidFill>
                  <a:srgbClr val="A785B8"/>
                </a:solidFill>
              </a:rPr>
              <a:t>(╯°□°）╯︵ ┻━┻</a:t>
            </a:r>
          </a:p>
          <a:p>
            <a:pPr lvl="1"/>
            <a:r>
              <a:rPr lang="fr-CA">
                <a:solidFill>
                  <a:srgbClr val="A785B8"/>
                </a:solidFill>
              </a:rPr>
              <a:t>Pseudo-éléments</a:t>
            </a:r>
          </a:p>
          <a:p>
            <a:pPr lvl="1"/>
            <a:r>
              <a:rPr lang="fr-CA">
                <a:solidFill>
                  <a:srgbClr val="A785B8"/>
                </a:solidFill>
              </a:rPr>
              <a:t>Attributs</a:t>
            </a:r>
          </a:p>
          <a:p>
            <a:pPr lvl="1"/>
            <a:endParaRPr lang="fr-CA">
              <a:solidFill>
                <a:srgbClr val="81ADB6"/>
              </a:solidFill>
            </a:endParaRPr>
          </a:p>
          <a:p>
            <a:endParaRPr lang="fr-CA"/>
          </a:p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CA668-50EB-4B31-9109-CF95A4BF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593" y="945778"/>
            <a:ext cx="1246413" cy="11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None</a:t>
            </a:r>
          </a:p>
          <a:p>
            <a:pPr lvl="1"/>
            <a:r>
              <a:rPr lang="fr-CA"/>
              <a:t>Éléments « None » par défaut : </a:t>
            </a:r>
            <a:r>
              <a:rPr lang="fr-CA">
                <a:solidFill>
                  <a:srgbClr val="E351E7"/>
                </a:solidFill>
              </a:rPr>
              <a:t>Aucun…</a:t>
            </a:r>
            <a:endParaRPr lang="fr-CA"/>
          </a:p>
          <a:p>
            <a:pPr lvl="1"/>
            <a:r>
              <a:rPr lang="fr-CA"/>
              <a:t>Ils ne sont pas affichés.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E73340-AC25-4223-BB3A-63785169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65" y="2534866"/>
            <a:ext cx="4473328" cy="124216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155810-8B55-436A-84EA-939E3858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5" y="4271469"/>
            <a:ext cx="4808637" cy="123454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EEB109-3E05-4E97-AFE9-32F8F617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612" y="2932484"/>
            <a:ext cx="4550603" cy="208401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3812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7F7FBB"/>
                </a:solidFill>
              </a:rPr>
              <a:t>Propriété</a:t>
            </a:r>
            <a:r>
              <a:rPr lang="fr-CA" b="1">
                <a:solidFill>
                  <a:srgbClr val="E351E7"/>
                </a:solidFill>
              </a:rPr>
              <a:t> display</a:t>
            </a:r>
          </a:p>
          <a:p>
            <a:pPr lvl="1"/>
            <a:r>
              <a:rPr lang="fr-CA"/>
              <a:t>Permet de changer le type de boîte d’un élément.</a:t>
            </a:r>
          </a:p>
          <a:p>
            <a:pPr lvl="2"/>
            <a:r>
              <a:rPr lang="fr-CA" b="1"/>
              <a:t>Options</a:t>
            </a:r>
            <a:r>
              <a:rPr lang="fr-CA"/>
              <a:t> : block, inline, inline-block, none, etc.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1"/>
            <a:r>
              <a:rPr lang="fr-CA"/>
              <a:t>Ici, le </a:t>
            </a:r>
            <a:r>
              <a:rPr lang="fr-CA">
                <a:solidFill>
                  <a:srgbClr val="E351E7"/>
                </a:solidFill>
              </a:rPr>
              <a:t>span</a:t>
            </a:r>
            <a:r>
              <a:rPr lang="fr-CA"/>
              <a:t>, qui est </a:t>
            </a:r>
            <a:r>
              <a:rPr lang="fr-CA">
                <a:solidFill>
                  <a:srgbClr val="E351E7"/>
                </a:solidFill>
              </a:rPr>
              <a:t>inline</a:t>
            </a:r>
            <a:r>
              <a:rPr lang="fr-CA"/>
              <a:t> par défaut, est plutôt devenu </a:t>
            </a:r>
            <a:r>
              <a:rPr lang="fr-CA">
                <a:solidFill>
                  <a:srgbClr val="E351E7"/>
                </a:solidFill>
              </a:rPr>
              <a:t>block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DFE9C-4130-4B61-8DBE-E3E7134E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429000"/>
            <a:ext cx="4549534" cy="124978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5E0C36-6D6C-4E90-859C-B23A815D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7" y="2484503"/>
            <a:ext cx="10226926" cy="61727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60FC990-B423-48F4-9156-7120A61E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3429000"/>
            <a:ext cx="6083603" cy="157480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05345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0347282C-8935-49B1-A0AD-4DDC2EEA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795" y="1706003"/>
            <a:ext cx="4448298" cy="1835696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2BBD07E-04A7-4842-A72C-F6A89040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23" y="1868092"/>
            <a:ext cx="4353881" cy="19612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5DC908-3692-4FE1-8FF7-1B959FBD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93E3D-C418-47B7-8D77-567249A7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Comment rendre ce menu de navigation horizontal avec CSS 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3DC00C-9177-4CA8-B4D0-95A780A8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19" y="4113976"/>
            <a:ext cx="5031985" cy="198953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52DD27-52F0-4E9D-9876-11BE7A9989CE}"/>
              </a:ext>
            </a:extLst>
          </p:cNvPr>
          <p:cNvCxnSpPr/>
          <p:nvPr/>
        </p:nvCxnSpPr>
        <p:spPr>
          <a:xfrm>
            <a:off x="7620000" y="3702050"/>
            <a:ext cx="412749" cy="622300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29E8DDD-097B-4EC3-BF4C-3BBEDBBDED7B}"/>
              </a:ext>
            </a:extLst>
          </p:cNvPr>
          <p:cNvSpPr txBox="1"/>
          <p:nvPr/>
        </p:nvSpPr>
        <p:spPr>
          <a:xfrm>
            <a:off x="8032749" y="3768622"/>
            <a:ext cx="34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solidFill>
                  <a:srgbClr val="B681AE"/>
                </a:solidFill>
              </a:rPr>
              <a:t>??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777FB7-71ED-452D-A81A-6C4262F88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129" y="4442586"/>
            <a:ext cx="3711401" cy="152822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200850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DC908-3692-4FE1-8FF7-1B959FBD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93E3D-C418-47B7-8D77-567249A7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Comment rendre ce menu de navigation horizontal avec CSS 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777FB7-71ED-452D-A81A-6C4262F8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4" y="4299337"/>
            <a:ext cx="3497883" cy="1440305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1D0AD-73C3-4D9C-919F-9AF8A000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9" y="2400557"/>
            <a:ext cx="4151834" cy="136379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FD1D137-0739-479F-9B79-BFF8A6FE3FF0}"/>
              </a:ext>
            </a:extLst>
          </p:cNvPr>
          <p:cNvSpPr txBox="1"/>
          <p:nvPr/>
        </p:nvSpPr>
        <p:spPr>
          <a:xfrm>
            <a:off x="215899" y="1879043"/>
            <a:ext cx="34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B681AE"/>
                </a:solidFill>
              </a:rPr>
              <a:t>Option 1</a:t>
            </a:r>
            <a:r>
              <a:rPr lang="fr-CA" sz="2400">
                <a:solidFill>
                  <a:srgbClr val="B681AE"/>
                </a:solidFill>
              </a:rPr>
              <a:t> : inline-block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65B4B4-35CE-4462-AB91-951C5A04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43" y="2389259"/>
            <a:ext cx="4151834" cy="137508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E73B946-BE9F-4086-A0A8-D773053AE37F}"/>
              </a:ext>
            </a:extLst>
          </p:cNvPr>
          <p:cNvSpPr txBox="1"/>
          <p:nvPr/>
        </p:nvSpPr>
        <p:spPr>
          <a:xfrm>
            <a:off x="5121831" y="1879273"/>
            <a:ext cx="34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B681AE"/>
                </a:solidFill>
              </a:rPr>
              <a:t>Option 2</a:t>
            </a:r>
            <a:r>
              <a:rPr lang="fr-CA" sz="2400">
                <a:solidFill>
                  <a:srgbClr val="B681AE"/>
                </a:solidFill>
              </a:rPr>
              <a:t> : inline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DF0F69-A94A-4391-A706-EE5C87420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73" y="4299337"/>
            <a:ext cx="3383573" cy="120406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DD2B8F-6782-425B-B361-1C15857ECE35}"/>
              </a:ext>
            </a:extLst>
          </p:cNvPr>
          <p:cNvCxnSpPr>
            <a:cxnSpLocks/>
          </p:cNvCxnSpPr>
          <p:nvPr/>
        </p:nvCxnSpPr>
        <p:spPr>
          <a:xfrm flipH="1">
            <a:off x="3321373" y="3352800"/>
            <a:ext cx="643323" cy="0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0769A63-ECA6-4A7E-B8AC-D1D05CEE770D}"/>
              </a:ext>
            </a:extLst>
          </p:cNvPr>
          <p:cNvCxnSpPr>
            <a:cxnSpLocks/>
          </p:cNvCxnSpPr>
          <p:nvPr/>
        </p:nvCxnSpPr>
        <p:spPr>
          <a:xfrm flipH="1">
            <a:off x="7467923" y="3352800"/>
            <a:ext cx="643323" cy="0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8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5C3FA-7C3D-4349-9132-1111E0AF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16BC8-7D59-40C3-AD9A-2D5369C4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026647"/>
            <a:ext cx="10515600" cy="5147506"/>
          </a:xfrm>
        </p:spPr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overflow</a:t>
            </a:r>
            <a:r>
              <a:rPr lang="fr-CA"/>
              <a:t> :</a:t>
            </a:r>
          </a:p>
          <a:p>
            <a:pPr lvl="1"/>
            <a:r>
              <a:rPr lang="fr-CA"/>
              <a:t>Quand ça ne rentre</a:t>
            </a:r>
          </a:p>
          <a:p>
            <a:pPr marL="457200" lvl="1" indent="0">
              <a:buNone/>
            </a:pPr>
            <a:r>
              <a:rPr lang="fr-CA"/>
              <a:t>pas… qu’est-ce qu’on</a:t>
            </a:r>
          </a:p>
          <a:p>
            <a:pPr marL="457200" lvl="1" indent="0">
              <a:buNone/>
            </a:pPr>
            <a:r>
              <a:rPr lang="fr-CA"/>
              <a:t>fait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2FEE39-9A94-4738-8BFD-6AE09C41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975314"/>
            <a:ext cx="4197186" cy="262789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0BD8D4-4F2F-40F5-BE6C-B9D5BC34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2" y="3833683"/>
            <a:ext cx="7544454" cy="222523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E4747E4-246A-4E25-9F05-332C79F38BCF}"/>
              </a:ext>
            </a:extLst>
          </p:cNvPr>
          <p:cNvSpPr txBox="1">
            <a:spLocks/>
          </p:cNvSpPr>
          <p:nvPr/>
        </p:nvSpPr>
        <p:spPr>
          <a:xfrm>
            <a:off x="8685818" y="911410"/>
            <a:ext cx="3042632" cy="51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scroll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Met 2 barres de défilement DANS la boîte.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hidden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Cache le texte qui dépasse.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auto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Met 1 ou 2 barres de défilement lorsque nécessaire.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visible</a:t>
            </a:r>
            <a:r>
              <a:rPr lang="fr-CA" sz="2000"/>
              <a:t> : (défaut)</a:t>
            </a:r>
          </a:p>
          <a:p>
            <a:pPr marL="0" indent="0">
              <a:buNone/>
            </a:pPr>
            <a:r>
              <a:rPr lang="fr-CA" sz="2000"/>
              <a:t>Ça DÉBORDE !</a:t>
            </a:r>
          </a:p>
        </p:txBody>
      </p:sp>
    </p:spTree>
    <p:extLst>
      <p:ext uri="{BB962C8B-B14F-4D97-AF65-F5344CB8AC3E}">
        <p14:creationId xmlns:p14="http://schemas.microsoft.com/office/powerpoint/2010/main" val="106337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5C3FA-7C3D-4349-9132-1111E0AF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16BC8-7D59-40C3-AD9A-2D5369C4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026647"/>
            <a:ext cx="10515600" cy="5147506"/>
          </a:xfrm>
        </p:spPr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overflow</a:t>
            </a:r>
            <a:r>
              <a:rPr lang="fr-CA"/>
              <a:t> :</a:t>
            </a:r>
          </a:p>
          <a:p>
            <a:pPr lvl="1"/>
            <a:r>
              <a:rPr lang="fr-CA"/>
              <a:t>Les propriétés </a:t>
            </a:r>
            <a:r>
              <a:rPr lang="fr-CA" b="1">
                <a:solidFill>
                  <a:srgbClr val="E351E7"/>
                </a:solidFill>
              </a:rPr>
              <a:t>overflow-x</a:t>
            </a:r>
            <a:r>
              <a:rPr lang="fr-CA"/>
              <a:t> et </a:t>
            </a:r>
            <a:r>
              <a:rPr lang="fr-CA" b="1">
                <a:solidFill>
                  <a:srgbClr val="E351E7"/>
                </a:solidFill>
              </a:rPr>
              <a:t>overflow-y</a:t>
            </a:r>
            <a:r>
              <a:rPr lang="fr-CA"/>
              <a:t> existent également et peuvent avoir les mêmes valeurs. (</a:t>
            </a:r>
            <a:r>
              <a:rPr lang="fr-CA">
                <a:solidFill>
                  <a:srgbClr val="E351E7"/>
                </a:solidFill>
              </a:rPr>
              <a:t>scroll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hidden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auto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visible</a:t>
            </a:r>
            <a:r>
              <a:rPr lang="fr-CA"/>
              <a:t>) Cela dit, elles permettent de décrire le comportement séparément pour le contenu qui déborde </a:t>
            </a:r>
            <a:r>
              <a:rPr lang="fr-CA" b="1"/>
              <a:t>horizontalement</a:t>
            </a:r>
            <a:r>
              <a:rPr lang="fr-CA"/>
              <a:t> (x) et </a:t>
            </a:r>
            <a:r>
              <a:rPr lang="fr-CA" b="1"/>
              <a:t>verticalement</a:t>
            </a:r>
            <a:r>
              <a:rPr lang="fr-CA"/>
              <a:t>. (y)</a:t>
            </a:r>
          </a:p>
        </p:txBody>
      </p:sp>
    </p:spTree>
    <p:extLst>
      <p:ext uri="{BB962C8B-B14F-4D97-AF65-F5344CB8AC3E}">
        <p14:creationId xmlns:p14="http://schemas.microsoft.com/office/powerpoint/2010/main" val="401048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Pour le moment… les éléments </a:t>
            </a:r>
            <a:r>
              <a:rPr lang="fr-CA"/>
              <a:t>se positionnent </a:t>
            </a:r>
            <a:r>
              <a:rPr lang="fr-CA" dirty="0"/>
              <a:t>en suivant le flot du code HTML.</a:t>
            </a:r>
          </a:p>
          <a:p>
            <a:pPr lvl="1"/>
            <a:r>
              <a:rPr lang="fr-CA" dirty="0"/>
              <a:t>Et quand un élément est </a:t>
            </a:r>
            <a:r>
              <a:rPr lang="fr-CA" b="1" dirty="0" err="1"/>
              <a:t>inline</a:t>
            </a:r>
            <a:r>
              <a:rPr lang="fr-CA" dirty="0"/>
              <a:t> / </a:t>
            </a:r>
            <a:r>
              <a:rPr lang="fr-CA" b="1" dirty="0" err="1"/>
              <a:t>inline</a:t>
            </a:r>
            <a:r>
              <a:rPr lang="fr-CA" b="1" dirty="0"/>
              <a:t>-block</a:t>
            </a:r>
            <a:r>
              <a:rPr lang="fr-CA" dirty="0"/>
              <a:t>, il se mettra sur la même ligne que l’élément précédent si c’est possible.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B819C1-B503-40C0-9647-AF167B0F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3" y="4782178"/>
            <a:ext cx="5352930" cy="118165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D1ACF1-21F8-41A1-9156-E2535544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3" y="3342120"/>
            <a:ext cx="2286198" cy="122692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DFC06D-0DEC-40D6-9DF8-B547809D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094" y="3000331"/>
            <a:ext cx="2617036" cy="296350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498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position</a:t>
            </a:r>
          </a:p>
          <a:p>
            <a:pPr lvl="1"/>
            <a:r>
              <a:rPr lang="fr-CA"/>
              <a:t>Plusieurs valeurs sont possibles :</a:t>
            </a:r>
          </a:p>
          <a:p>
            <a:pPr lvl="2"/>
            <a:r>
              <a:rPr lang="fr-CA"/>
              <a:t>static</a:t>
            </a:r>
          </a:p>
          <a:p>
            <a:pPr lvl="2"/>
            <a:r>
              <a:rPr lang="fr-CA"/>
              <a:t>relative</a:t>
            </a:r>
          </a:p>
          <a:p>
            <a:pPr lvl="2"/>
            <a:r>
              <a:rPr lang="fr-CA"/>
              <a:t>fixed</a:t>
            </a:r>
          </a:p>
          <a:p>
            <a:pPr lvl="2"/>
            <a:r>
              <a:rPr lang="fr-CA"/>
              <a:t>absolute</a:t>
            </a:r>
          </a:p>
          <a:p>
            <a:pPr lvl="2"/>
            <a:r>
              <a:rPr lang="fr-CA"/>
              <a:t>…</a:t>
            </a:r>
          </a:p>
          <a:p>
            <a:pPr lvl="2"/>
            <a:endParaRPr lang="fr-CA"/>
          </a:p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z-index</a:t>
            </a:r>
          </a:p>
          <a:p>
            <a:pPr lvl="1"/>
            <a:r>
              <a:rPr lang="fr-CA"/>
              <a:t>Pour déterminer la priorité d’affichage / la profondeur si des éléments partagent le même espace.</a:t>
            </a:r>
          </a:p>
        </p:txBody>
      </p:sp>
    </p:spTree>
    <p:extLst>
      <p:ext uri="{BB962C8B-B14F-4D97-AF65-F5344CB8AC3E}">
        <p14:creationId xmlns:p14="http://schemas.microsoft.com/office/powerpoint/2010/main" val="246173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position : </a:t>
            </a:r>
            <a:r>
              <a:rPr lang="fr-CA" b="1" dirty="0" err="1">
                <a:solidFill>
                  <a:srgbClr val="E351E7"/>
                </a:solidFill>
              </a:rPr>
              <a:t>static</a:t>
            </a:r>
            <a:endParaRPr lang="fr-CA" b="1" dirty="0">
              <a:solidFill>
                <a:srgbClr val="E351E7"/>
              </a:solidFill>
            </a:endParaRPr>
          </a:p>
          <a:p>
            <a:pPr lvl="1"/>
            <a:r>
              <a:rPr lang="fr-CA" b="1" dirty="0"/>
              <a:t>Par défaut</a:t>
            </a:r>
            <a:r>
              <a:rPr lang="fr-CA" dirty="0"/>
              <a:t>. Les éléments se positionnent en suivant le flot normal de la page.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Ici, on n'observe rien de particulier pour le positionnement</a:t>
            </a:r>
          </a:p>
          <a:p>
            <a:pPr marL="457200" lvl="1" indent="0">
              <a:buNone/>
            </a:pPr>
            <a:r>
              <a:rPr lang="fr-CA" dirty="0"/>
              <a:t>de la boîte rose, qui est « </a:t>
            </a:r>
            <a:r>
              <a:rPr lang="fr-CA" dirty="0" err="1"/>
              <a:t>static</a:t>
            </a:r>
            <a:r>
              <a:rPr lang="fr-CA" dirty="0"/>
              <a:t> ». (Comme c’est la valeur</a:t>
            </a:r>
          </a:p>
          <a:p>
            <a:pPr marL="457200" lvl="1" indent="0">
              <a:buNone/>
            </a:pPr>
            <a:r>
              <a:rPr lang="fr-CA" dirty="0"/>
              <a:t>par défaut… spécifier la règle est inutile)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D800AF-6590-42DE-822D-7C4BDAC3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2" y="3538363"/>
            <a:ext cx="7917866" cy="89161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5DB46D-F302-4C68-B362-C971E6A5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79" y="2437177"/>
            <a:ext cx="2331922" cy="309398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82163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relative</a:t>
            </a:r>
          </a:p>
          <a:p>
            <a:pPr lvl="1"/>
            <a:r>
              <a:rPr lang="fr-CA"/>
              <a:t>L’élément est à sa position normale dans le flot de la page… mais on peut désormais lui appliquer les propriétés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top </a:t>
            </a:r>
            <a:r>
              <a:rPr lang="fr-CA"/>
              <a:t>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 pour le déplacer à partir de cette position normale.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3EABCA-D19E-4C96-AA03-442B6F02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0" y="4959191"/>
            <a:ext cx="6355631" cy="94496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8A30CC-018A-4C0C-8EAC-27484C8F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0" y="2811699"/>
            <a:ext cx="3833192" cy="187468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CC8E11-3BE8-4C6F-9AD1-1C44DEAB7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545" y="2639100"/>
            <a:ext cx="2476715" cy="323878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03E7C03-2108-4313-AE6C-040086A59AEE}"/>
              </a:ext>
            </a:extLst>
          </p:cNvPr>
          <p:cNvSpPr txBox="1">
            <a:spLocks/>
          </p:cNvSpPr>
          <p:nvPr/>
        </p:nvSpPr>
        <p:spPr>
          <a:xfrm>
            <a:off x="4429127" y="2811699"/>
            <a:ext cx="4669153" cy="198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On remarque que le carré rose a été déplacé à </a:t>
            </a:r>
            <a:r>
              <a:rPr lang="fr-CA" sz="2000" b="1">
                <a:solidFill>
                  <a:srgbClr val="8197B6"/>
                </a:solidFill>
              </a:rPr>
              <a:t>20 pixels</a:t>
            </a:r>
            <a:r>
              <a:rPr lang="fr-CA" sz="2000">
                <a:solidFill>
                  <a:srgbClr val="8197B6"/>
                </a:solidFill>
              </a:rPr>
              <a:t> du </a:t>
            </a:r>
            <a:r>
              <a:rPr lang="fr-CA" sz="2000">
                <a:solidFill>
                  <a:srgbClr val="E351E7"/>
                </a:solidFill>
              </a:rPr>
              <a:t>haut</a:t>
            </a:r>
            <a:r>
              <a:rPr lang="fr-CA" sz="2000">
                <a:solidFill>
                  <a:srgbClr val="8197B6"/>
                </a:solidFill>
              </a:rPr>
              <a:t> et de la </a:t>
            </a:r>
            <a:r>
              <a:rPr lang="fr-CA" sz="2000">
                <a:solidFill>
                  <a:srgbClr val="E351E7"/>
                </a:solidFill>
              </a:rPr>
              <a:t>gauche</a:t>
            </a:r>
            <a:r>
              <a:rPr lang="fr-CA" sz="2000">
                <a:solidFill>
                  <a:srgbClr val="8197B6"/>
                </a:solidFill>
              </a:rPr>
              <a:t> de sa position normale.</a:t>
            </a:r>
          </a:p>
          <a:p>
            <a:r>
              <a:rPr lang="fr-CA" sz="2000">
                <a:solidFill>
                  <a:srgbClr val="8197B6"/>
                </a:solidFill>
              </a:rPr>
              <a:t>Les éléments suivants dans le flot normal ne tenteront pas de prendre la place laissée par l’élément « </a:t>
            </a:r>
            <a:r>
              <a:rPr lang="fr-CA" sz="2000" b="1">
                <a:solidFill>
                  <a:srgbClr val="8197B6"/>
                </a:solidFill>
              </a:rPr>
              <a:t>relative</a:t>
            </a:r>
            <a:r>
              <a:rPr lang="fr-CA" sz="2000">
                <a:solidFill>
                  <a:srgbClr val="8197B6"/>
                </a:solidFill>
              </a:rPr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43221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Des boîtes ? Où ça ?</a:t>
            </a:r>
          </a:p>
          <a:p>
            <a:pPr lvl="1"/>
            <a:r>
              <a:rPr lang="fr-CA"/>
              <a:t>En mettant une couleur de fond aux éléments, on voit la « </a:t>
            </a:r>
            <a:r>
              <a:rPr lang="fr-CA" b="1">
                <a:solidFill>
                  <a:srgbClr val="E351E7"/>
                </a:solidFill>
              </a:rPr>
              <a:t>boîte</a:t>
            </a:r>
            <a:r>
              <a:rPr lang="fr-CA"/>
              <a:t> » dans laquelle ils se trouvent.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Notons que la boîte du </a:t>
            </a:r>
            <a:r>
              <a:rPr lang="fr-CA" b="1">
                <a:solidFill>
                  <a:srgbClr val="E351E7"/>
                </a:solidFill>
              </a:rPr>
              <a:t>div</a:t>
            </a:r>
            <a:r>
              <a:rPr lang="fr-CA"/>
              <a:t> est partiellement cachée par le </a:t>
            </a:r>
            <a:r>
              <a:rPr lang="fr-CA" b="1">
                <a:solidFill>
                  <a:srgbClr val="E351E7"/>
                </a:solidFill>
              </a:rPr>
              <a:t>h2</a:t>
            </a:r>
            <a:r>
              <a:rPr lang="fr-CA"/>
              <a:t> et les </a:t>
            </a:r>
            <a:r>
              <a:rPr lang="fr-CA" b="1">
                <a:solidFill>
                  <a:srgbClr val="E351E7"/>
                </a:solidFill>
              </a:rPr>
              <a:t>p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EF4FD3-EE28-469B-9B79-465607C4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3" y="2866417"/>
            <a:ext cx="6536894" cy="1998371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2BEB15-503B-4987-BDA1-46F8227A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42" y="2640845"/>
            <a:ext cx="4632155" cy="247178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236407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fixed</a:t>
            </a:r>
          </a:p>
          <a:p>
            <a:pPr lvl="1"/>
            <a:r>
              <a:rPr lang="fr-CA"/>
              <a:t>L’élément quitte le flot normal de la page. Il est toujours situé au même endroit dans le </a:t>
            </a:r>
            <a:r>
              <a:rPr lang="fr-CA" b="1"/>
              <a:t>viewport</a:t>
            </a:r>
            <a:r>
              <a:rPr lang="fr-CA"/>
              <a:t>, </a:t>
            </a:r>
            <a:r>
              <a:rPr lang="fr-CA" b="1"/>
              <a:t>même si on défile la page</a:t>
            </a:r>
            <a:r>
              <a:rPr lang="fr-CA"/>
              <a:t>. Par défaut, il sera dans le coin supérieur gauche. On peut le déplacer avec les règles </a:t>
            </a:r>
            <a:r>
              <a:rPr lang="fr-CA">
                <a:solidFill>
                  <a:srgbClr val="E351E7"/>
                </a:solidFill>
              </a:rPr>
              <a:t>top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 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4BCC12-5CA1-4F97-B3B2-AC7D80EA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63" y="3162724"/>
            <a:ext cx="3664855" cy="244998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0F09D-AFB7-4F01-B532-35227447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2" y="2856329"/>
            <a:ext cx="4168501" cy="18899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DC0CF7-9BC8-4315-A8A5-5D582BB4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" y="4977696"/>
            <a:ext cx="6538527" cy="9678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E6B0185-05E0-4514-B445-34AC0365316E}"/>
              </a:ext>
            </a:extLst>
          </p:cNvPr>
          <p:cNvSpPr txBox="1">
            <a:spLocks/>
          </p:cNvSpPr>
          <p:nvPr/>
        </p:nvSpPr>
        <p:spPr>
          <a:xfrm>
            <a:off x="4572819" y="2846487"/>
            <a:ext cx="3532684" cy="198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Comme le carré rose ne fait pas partie du flot normal, les autres éléments peuvent « prendre » sa place en haut à gauche.</a:t>
            </a:r>
          </a:p>
        </p:txBody>
      </p:sp>
    </p:spTree>
    <p:extLst>
      <p:ext uri="{BB962C8B-B14F-4D97-AF65-F5344CB8AC3E}">
        <p14:creationId xmlns:p14="http://schemas.microsoft.com/office/powerpoint/2010/main" val="324735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fixed</a:t>
            </a:r>
          </a:p>
          <a:p>
            <a:pPr lvl="1"/>
            <a:r>
              <a:rPr lang="fr-CA"/>
              <a:t>L’élément quitte le flot normal de la page. Il est toujours situé au même endroit dans le </a:t>
            </a:r>
            <a:r>
              <a:rPr lang="fr-CA" b="1"/>
              <a:t>viewport</a:t>
            </a:r>
            <a:r>
              <a:rPr lang="fr-CA"/>
              <a:t>, </a:t>
            </a:r>
            <a:r>
              <a:rPr lang="fr-CA" b="1"/>
              <a:t>même si on défile la page</a:t>
            </a:r>
            <a:r>
              <a:rPr lang="fr-CA"/>
              <a:t>. Par défaut, il sera dans le coin supérieur gauche. On peut le déplacer avec les règles </a:t>
            </a:r>
            <a:r>
              <a:rPr lang="fr-CA">
                <a:solidFill>
                  <a:srgbClr val="E351E7"/>
                </a:solidFill>
              </a:rPr>
              <a:t>top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 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EDC0CF7-9BC8-4315-A8A5-5D582BB4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2" y="4977696"/>
            <a:ext cx="6538527" cy="9678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E6B0185-05E0-4514-B445-34AC0365316E}"/>
              </a:ext>
            </a:extLst>
          </p:cNvPr>
          <p:cNvSpPr txBox="1">
            <a:spLocks/>
          </p:cNvSpPr>
          <p:nvPr/>
        </p:nvSpPr>
        <p:spPr>
          <a:xfrm>
            <a:off x="4159380" y="2945464"/>
            <a:ext cx="3545874" cy="210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Si on place notre carré rose en haut à gauche, il va partager l’espace avec les autres carrés.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4F2DBCC-4BAA-4C60-A5B2-17906C61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20" y="3202082"/>
            <a:ext cx="4130398" cy="274343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AF607A-D5A7-44C1-886A-7EF7B112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" y="2945464"/>
            <a:ext cx="3772227" cy="18899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64904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absolute</a:t>
            </a:r>
          </a:p>
          <a:p>
            <a:pPr lvl="1"/>
            <a:r>
              <a:rPr lang="fr-CA"/>
              <a:t>Semblable à 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, mais plutôt que d’être positionné relativement au </a:t>
            </a:r>
            <a:r>
              <a:rPr lang="fr-CA" b="1"/>
              <a:t>viewport</a:t>
            </a:r>
            <a:r>
              <a:rPr lang="fr-CA"/>
              <a:t>, l’élément se positionne relativement à son </a:t>
            </a:r>
            <a:r>
              <a:rPr lang="fr-CA" b="1"/>
              <a:t>parent</a:t>
            </a:r>
            <a:r>
              <a:rPr lang="fr-CA"/>
              <a:t> (s’il en a un) à condition que ce parent ne soit pas « </a:t>
            </a:r>
            <a:r>
              <a:rPr lang="fr-CA">
                <a:solidFill>
                  <a:srgbClr val="E351E7"/>
                </a:solidFill>
              </a:rPr>
              <a:t>static</a:t>
            </a:r>
            <a:r>
              <a:rPr lang="fr-CA"/>
              <a:t> ».</a:t>
            </a:r>
          </a:p>
          <a:p>
            <a:pPr lvl="2"/>
            <a:r>
              <a:rPr lang="fr-CA"/>
              <a:t>S’il n’en a pas, il agira comme un élément « 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 » et sera relatif au </a:t>
            </a:r>
            <a:r>
              <a:rPr lang="fr-CA" b="1"/>
              <a:t>viewport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86EA4C-50D7-4480-8339-1AF85CFD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23" y="3074468"/>
            <a:ext cx="5768840" cy="124216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53C27E-C16F-4A6F-A646-FE1C135E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6" y="3074468"/>
            <a:ext cx="3197320" cy="304371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D65288-A646-4131-9C97-17690F53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70" y="3074468"/>
            <a:ext cx="2004234" cy="222523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09105B7-7C49-4987-8D90-D21336D3C458}"/>
              </a:ext>
            </a:extLst>
          </p:cNvPr>
          <p:cNvSpPr txBox="1">
            <a:spLocks/>
          </p:cNvSpPr>
          <p:nvPr/>
        </p:nvSpPr>
        <p:spPr>
          <a:xfrm>
            <a:off x="3651593" y="4462923"/>
            <a:ext cx="6081900" cy="15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Ici, notre carré rose s’est mis à </a:t>
            </a:r>
            <a:r>
              <a:rPr lang="fr-CA" sz="2000" b="1">
                <a:solidFill>
                  <a:srgbClr val="8197B6"/>
                </a:solidFill>
              </a:rPr>
              <a:t>0 pixels </a:t>
            </a:r>
            <a:r>
              <a:rPr lang="fr-CA" sz="2000">
                <a:solidFill>
                  <a:srgbClr val="8197B6"/>
                </a:solidFill>
              </a:rPr>
              <a:t>du </a:t>
            </a:r>
            <a:r>
              <a:rPr lang="fr-CA" sz="2000">
                <a:solidFill>
                  <a:srgbClr val="E351E7"/>
                </a:solidFill>
              </a:rPr>
              <a:t>bas</a:t>
            </a:r>
            <a:r>
              <a:rPr lang="fr-CA" sz="2000">
                <a:solidFill>
                  <a:srgbClr val="8197B6"/>
                </a:solidFill>
              </a:rPr>
              <a:t> et de la </a:t>
            </a:r>
            <a:r>
              <a:rPr lang="fr-CA" sz="2000">
                <a:solidFill>
                  <a:srgbClr val="E351E7"/>
                </a:solidFill>
              </a:rPr>
              <a:t>droite</a:t>
            </a:r>
            <a:r>
              <a:rPr lang="fr-CA" sz="2000">
                <a:solidFill>
                  <a:srgbClr val="8197B6"/>
                </a:solidFill>
              </a:rPr>
              <a:t> de son parent… qui est le carré rouge.</a:t>
            </a:r>
          </a:p>
        </p:txBody>
      </p:sp>
    </p:spTree>
    <p:extLst>
      <p:ext uri="{BB962C8B-B14F-4D97-AF65-F5344CB8AC3E}">
        <p14:creationId xmlns:p14="http://schemas.microsoft.com/office/powerpoint/2010/main" val="414059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absolute</a:t>
            </a:r>
          </a:p>
          <a:p>
            <a:pPr lvl="1"/>
            <a:r>
              <a:rPr lang="fr-CA"/>
              <a:t>Semblable à 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, mais plutôt que d’être positionné relativement au </a:t>
            </a:r>
            <a:r>
              <a:rPr lang="fr-CA" b="1"/>
              <a:t>viewport</a:t>
            </a:r>
            <a:r>
              <a:rPr lang="fr-CA"/>
              <a:t>, l’élément se positionne relativement à son </a:t>
            </a:r>
            <a:r>
              <a:rPr lang="fr-CA" b="1"/>
              <a:t>parent</a:t>
            </a:r>
            <a:r>
              <a:rPr lang="fr-CA"/>
              <a:t> (s’il en a un) à condition que ce parent ne soit pas « </a:t>
            </a:r>
            <a:r>
              <a:rPr lang="fr-CA">
                <a:solidFill>
                  <a:srgbClr val="E351E7"/>
                </a:solidFill>
              </a:rPr>
              <a:t>static</a:t>
            </a:r>
            <a:r>
              <a:rPr lang="fr-CA"/>
              <a:t> ».</a:t>
            </a:r>
          </a:p>
          <a:p>
            <a:pPr lvl="2"/>
            <a:r>
              <a:rPr lang="fr-CA"/>
              <a:t>S’il n’en a pas, il agira comme un élément « 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 » et sera relatif au </a:t>
            </a:r>
            <a:r>
              <a:rPr lang="fr-CA" b="1"/>
              <a:t>viewport</a:t>
            </a:r>
            <a:r>
              <a:rPr lang="fr-CA"/>
              <a:t>.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09105B7-7C49-4987-8D90-D21336D3C458}"/>
              </a:ext>
            </a:extLst>
          </p:cNvPr>
          <p:cNvSpPr txBox="1">
            <a:spLocks/>
          </p:cNvSpPr>
          <p:nvPr/>
        </p:nvSpPr>
        <p:spPr>
          <a:xfrm>
            <a:off x="3683768" y="4059821"/>
            <a:ext cx="4290624" cy="18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Le carré rouge est redevenu « static » (car on a retiré la règle </a:t>
            </a:r>
            <a:r>
              <a:rPr lang="fr-CA" sz="2000">
                <a:solidFill>
                  <a:srgbClr val="E351E7"/>
                </a:solidFill>
              </a:rPr>
              <a:t>position : relative</a:t>
            </a:r>
            <a:r>
              <a:rPr lang="fr-CA" sz="2000">
                <a:solidFill>
                  <a:srgbClr val="8197B6"/>
                </a:solidFill>
              </a:rPr>
              <a:t>)</a:t>
            </a:r>
          </a:p>
          <a:p>
            <a:r>
              <a:rPr lang="fr-CA" sz="2000">
                <a:solidFill>
                  <a:srgbClr val="8197B6"/>
                </a:solidFill>
              </a:rPr>
              <a:t>Le carré rose est maintenant relatif au </a:t>
            </a:r>
            <a:r>
              <a:rPr lang="fr-CA" sz="2000" b="1">
                <a:solidFill>
                  <a:srgbClr val="8197B6"/>
                </a:solidFill>
              </a:rPr>
              <a:t>viewport</a:t>
            </a:r>
            <a:r>
              <a:rPr lang="fr-CA" sz="2000">
                <a:solidFill>
                  <a:srgbClr val="8197B6"/>
                </a:solidFill>
              </a:rPr>
              <a:t> … même si dans le code HTML il est « dans » le </a:t>
            </a:r>
            <a:r>
              <a:rPr lang="fr-CA" sz="2000">
                <a:solidFill>
                  <a:srgbClr val="E351E7"/>
                </a:solidFill>
              </a:rPr>
              <a:t>div</a:t>
            </a:r>
            <a:r>
              <a:rPr lang="fr-CA" sz="2000">
                <a:solidFill>
                  <a:srgbClr val="8197B6"/>
                </a:solidFill>
              </a:rPr>
              <a:t> rouge.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1ACE11-434F-4270-903F-E813D05D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2" y="3074468"/>
            <a:ext cx="3484608" cy="297305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4E145A-C2E4-408F-B2DA-9B2D1555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466" y="3074468"/>
            <a:ext cx="3817951" cy="250719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3BD634-7F2A-4037-B221-A29F73E7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18" y="3074468"/>
            <a:ext cx="3885900" cy="83672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39240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C76A7-3320-455E-AC24-5D100E65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FCD6C7-75CE-486A-9F2E-09D012F5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z-index</a:t>
            </a:r>
            <a:r>
              <a:rPr lang="fr-CA"/>
              <a:t> :</a:t>
            </a:r>
          </a:p>
          <a:p>
            <a:pPr lvl="1"/>
            <a:r>
              <a:rPr lang="fr-CA"/>
              <a:t>Quand deux éléments partagent le même espace dans la page… lequel est affiché par-dessus l’autre ?</a:t>
            </a:r>
          </a:p>
          <a:p>
            <a:pPr lvl="1"/>
            <a:endParaRPr lang="fr-CA"/>
          </a:p>
          <a:p>
            <a:pPr lvl="1"/>
            <a:r>
              <a:rPr lang="fr-CA"/>
              <a:t>Par défaut un élément est à </a:t>
            </a:r>
            <a:r>
              <a:rPr lang="fr-CA">
                <a:solidFill>
                  <a:srgbClr val="E351E7"/>
                </a:solidFill>
              </a:rPr>
              <a:t>z-index: </a:t>
            </a:r>
            <a:r>
              <a:rPr lang="fr-CA"/>
              <a:t>0</a:t>
            </a:r>
          </a:p>
          <a:p>
            <a:pPr lvl="2"/>
            <a:r>
              <a:rPr lang="fr-CA"/>
              <a:t>On peut le « reculer » avec </a:t>
            </a:r>
            <a:r>
              <a:rPr lang="fr-CA">
                <a:solidFill>
                  <a:srgbClr val="E351E7"/>
                </a:solidFill>
              </a:rPr>
              <a:t>z-index : -1</a:t>
            </a:r>
          </a:p>
          <a:p>
            <a:pPr lvl="2"/>
            <a:r>
              <a:rPr lang="fr-CA"/>
              <a:t>On peut « l’avancer » avec </a:t>
            </a:r>
            <a:r>
              <a:rPr lang="fr-CA">
                <a:solidFill>
                  <a:srgbClr val="E351E7"/>
                </a:solidFill>
              </a:rPr>
              <a:t>z-index : 1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-1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1</a:t>
            </a:r>
            <a:r>
              <a:rPr lang="fr-CA"/>
              <a:t> sont des exemples. On peut aller </a:t>
            </a:r>
          </a:p>
          <a:p>
            <a:pPr marL="914400" lvl="2" indent="0">
              <a:buNone/>
            </a:pPr>
            <a:r>
              <a:rPr lang="fr-CA"/>
              <a:t>plus loin.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D0F57C-3AA6-41FB-B137-E25A0189984D}"/>
              </a:ext>
            </a:extLst>
          </p:cNvPr>
          <p:cNvSpPr txBox="1"/>
          <p:nvPr/>
        </p:nvSpPr>
        <p:spPr>
          <a:xfrm>
            <a:off x="4926874" y="1838292"/>
            <a:ext cx="116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>
                <a:solidFill>
                  <a:srgbClr val="8197B6"/>
                </a:solidFill>
              </a:rPr>
              <a:t>(ง︡'-'︠)ง</a:t>
            </a:r>
            <a:endParaRPr lang="fr-CA" sz="4000" b="1">
              <a:solidFill>
                <a:srgbClr val="8197B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F9D416-F211-47F3-9498-25515AEB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45" y="4419861"/>
            <a:ext cx="2933954" cy="6248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2B24E7-1FBD-4A9B-9DA5-52B6317A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0" y="4419861"/>
            <a:ext cx="1821338" cy="169178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BF8CDC-A4F1-436B-9EBE-65DE21A6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117" y="2116182"/>
            <a:ext cx="4259683" cy="399546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00040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DE806-0996-450E-86D1-AA9A9E59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2C0E98-F0B9-460F-9E91-73F2C4DA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Associez à chaque bloc le type de </a:t>
            </a:r>
            <a:r>
              <a:rPr lang="fr-CA" b="1"/>
              <a:t>position</a:t>
            </a:r>
            <a:r>
              <a:rPr lang="fr-CA"/>
              <a:t> qui explique le plus </a:t>
            </a:r>
            <a:r>
              <a:rPr lang="fr-CA" i="1"/>
              <a:t>simplement</a:t>
            </a:r>
            <a:r>
              <a:rPr lang="fr-CA"/>
              <a:t> son positionnement. (static, fixed, absolute, relative)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B630A2-C75B-4A6C-A781-8FC1D0A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99" y="2025833"/>
            <a:ext cx="3795089" cy="380271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184145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DE806-0996-450E-86D1-AA9A9E59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2C0E98-F0B9-460F-9E91-73F2C4DA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Associez à chaque bloc le type de </a:t>
            </a:r>
            <a:r>
              <a:rPr lang="fr-CA" b="1"/>
              <a:t>position</a:t>
            </a:r>
            <a:r>
              <a:rPr lang="fr-CA"/>
              <a:t> qui explique le plus </a:t>
            </a:r>
            <a:r>
              <a:rPr lang="fr-CA" i="1"/>
              <a:t>simplement</a:t>
            </a:r>
            <a:r>
              <a:rPr lang="fr-CA"/>
              <a:t> son positionnement. (static, fixed, absolute, relative)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B630A2-C75B-4A6C-A781-8FC1D0A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33" y="2282991"/>
            <a:ext cx="3141009" cy="3147316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84E613-55FD-458A-B345-0A52D82E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44" y="2317276"/>
            <a:ext cx="4488569" cy="153937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18D479A-D6FB-4BCC-968F-AC5A8A90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20" y="4735570"/>
            <a:ext cx="8662185" cy="138947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1287036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Ce sont des classes qui définissent l’</a:t>
            </a:r>
            <a:r>
              <a:rPr lang="fr-CA" b="1">
                <a:solidFill>
                  <a:srgbClr val="F75A3B"/>
                </a:solidFill>
              </a:rPr>
              <a:t>état</a:t>
            </a:r>
            <a:r>
              <a:rPr lang="fr-CA"/>
              <a:t> d’un </a:t>
            </a:r>
            <a:r>
              <a:rPr lang="fr-CA" b="1"/>
              <a:t>élément</a:t>
            </a:r>
            <a:r>
              <a:rPr lang="fr-CA"/>
              <a:t>.</a:t>
            </a:r>
          </a:p>
          <a:p>
            <a:pPr lvl="1"/>
            <a:r>
              <a:rPr lang="fr-CA"/>
              <a:t>Nous allons en aborder deux :</a:t>
            </a:r>
          </a:p>
          <a:p>
            <a:pPr lvl="2"/>
            <a:r>
              <a:rPr lang="fr-CA"/>
              <a:t>:hover</a:t>
            </a:r>
          </a:p>
          <a:p>
            <a:pPr lvl="2"/>
            <a:r>
              <a:rPr lang="fr-CA"/>
              <a:t>:active</a:t>
            </a:r>
          </a:p>
          <a:p>
            <a:pPr marL="914400" lvl="2" indent="0">
              <a:buNone/>
            </a:pPr>
            <a:endParaRPr lang="fr-CA"/>
          </a:p>
          <a:p>
            <a:pPr lvl="1"/>
            <a:r>
              <a:rPr lang="fr-CA"/>
              <a:t>Pour utiliser une </a:t>
            </a:r>
            <a:r>
              <a:rPr lang="fr-CA" b="1"/>
              <a:t>pseudo-classe</a:t>
            </a:r>
            <a:r>
              <a:rPr lang="fr-CA"/>
              <a:t>, on crée généralement un sélecteur de la forme :</a:t>
            </a:r>
          </a:p>
          <a:p>
            <a:pPr lvl="2"/>
            <a:r>
              <a:rPr lang="fr-CA"/>
              <a:t> </a:t>
            </a:r>
            <a:r>
              <a:rPr lang="fr-CA" b="1">
                <a:solidFill>
                  <a:srgbClr val="F75A3B"/>
                </a:solidFill>
              </a:rPr>
              <a:t>élément</a:t>
            </a:r>
            <a:r>
              <a:rPr lang="fr-CA" b="1">
                <a:solidFill>
                  <a:schemeClr val="tx1"/>
                </a:solidFill>
              </a:rPr>
              <a:t>:</a:t>
            </a:r>
            <a:r>
              <a:rPr lang="fr-CA" b="1">
                <a:solidFill>
                  <a:srgbClr val="F75A3B"/>
                </a:solidFill>
              </a:rPr>
              <a:t>pseudo-classe</a:t>
            </a:r>
          </a:p>
        </p:txBody>
      </p:sp>
    </p:spTree>
    <p:extLst>
      <p:ext uri="{BB962C8B-B14F-4D97-AF65-F5344CB8AC3E}">
        <p14:creationId xmlns:p14="http://schemas.microsoft.com/office/powerpoint/2010/main" val="20956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 </a:t>
            </a:r>
            <a:r>
              <a:rPr lang="fr-CA" b="1">
                <a:solidFill>
                  <a:srgbClr val="F75A3B"/>
                </a:solidFill>
              </a:rPr>
              <a:t>:hover</a:t>
            </a:r>
          </a:p>
          <a:p>
            <a:pPr lvl="1"/>
            <a:r>
              <a:rPr lang="fr-CA"/>
              <a:t>Permet d’appliquer des règles à un élément </a:t>
            </a:r>
            <a:r>
              <a:rPr lang="fr-CA" b="1"/>
              <a:t>survolé</a:t>
            </a:r>
            <a:r>
              <a:rPr lang="fr-CA"/>
              <a:t> par le curseur.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46BEFF-91F4-4669-BC90-D23F98C2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9" y="4481063"/>
            <a:ext cx="6218459" cy="95258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D835C4-19DE-4541-843E-F7684BF6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9" y="2680552"/>
            <a:ext cx="5052498" cy="12878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B7C8E5-8121-4D9B-ABF0-0CB82697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02" y="2680552"/>
            <a:ext cx="4201634" cy="12878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1B11A5C-5456-48C4-8B57-3B0307674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01" y="4209034"/>
            <a:ext cx="4201634" cy="14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 </a:t>
            </a:r>
            <a:r>
              <a:rPr lang="fr-CA" b="1">
                <a:solidFill>
                  <a:srgbClr val="F75A3B"/>
                </a:solidFill>
              </a:rPr>
              <a:t>:active</a:t>
            </a:r>
          </a:p>
          <a:p>
            <a:pPr lvl="1"/>
            <a:r>
              <a:rPr lang="fr-CA"/>
              <a:t>Permet d’appliquer des règles à un élément sur lequel on est en train de </a:t>
            </a:r>
            <a:r>
              <a:rPr lang="fr-CA" b="1"/>
              <a:t>cliquer</a:t>
            </a:r>
            <a:r>
              <a:rPr lang="fr-CA"/>
              <a:t>. (Clic enfoncé actuellement)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37087A-BA52-4711-8B94-EB29B7E7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2" y="4875960"/>
            <a:ext cx="6355631" cy="95258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62B1F5-1F2F-41E1-A45C-DD8E5023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2" y="2560237"/>
            <a:ext cx="5121084" cy="192040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F374EE1-0923-4400-A355-6198A037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00" y="2560237"/>
            <a:ext cx="3834807" cy="158068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F18FC15-A6FF-4935-80C5-A8A91CCC8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628" y="4330978"/>
            <a:ext cx="3935721" cy="16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Voici le modèle de boîte </a:t>
            </a:r>
            <a:r>
              <a:rPr lang="fr-CA" b="1"/>
              <a:t>CSS</a:t>
            </a:r>
            <a:r>
              <a:rPr lang="fr-CA"/>
              <a:t> 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 b="1"/>
              <a:t>Margin</a:t>
            </a:r>
            <a:r>
              <a:rPr lang="fr-CA"/>
              <a:t>, </a:t>
            </a:r>
            <a:r>
              <a:rPr lang="fr-CA" b="1"/>
              <a:t>Border</a:t>
            </a:r>
            <a:r>
              <a:rPr lang="fr-CA"/>
              <a:t>, </a:t>
            </a:r>
            <a:r>
              <a:rPr lang="fr-CA" b="1"/>
              <a:t>Padding</a:t>
            </a:r>
            <a:r>
              <a:rPr lang="fr-CA"/>
              <a:t>, </a:t>
            </a:r>
            <a:r>
              <a:rPr lang="fr-CA" b="1"/>
              <a:t>Height</a:t>
            </a:r>
            <a:r>
              <a:rPr lang="fr-CA"/>
              <a:t> et </a:t>
            </a:r>
            <a:r>
              <a:rPr lang="fr-CA" b="1"/>
              <a:t>Width</a:t>
            </a:r>
            <a:r>
              <a:rPr lang="fr-CA"/>
              <a:t> sont des propriétés qui peuvent être manipulées pour toutes* les boîtes.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D7DF43-26D4-44D3-8CD2-5FD9DDC5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638403"/>
            <a:ext cx="5687219" cy="32103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F25F4F-D30B-4289-B42F-D7B1A8F53509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*Presque toutes</a:t>
            </a:r>
          </a:p>
        </p:txBody>
      </p:sp>
    </p:spTree>
    <p:extLst>
      <p:ext uri="{BB962C8B-B14F-4D97-AF65-F5344CB8AC3E}">
        <p14:creationId xmlns:p14="http://schemas.microsoft.com/office/powerpoint/2010/main" val="362102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82CDB-033F-4B42-9918-4649B956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60326C-08E1-4D71-B06D-AAC53B24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le moment, nous avons vu les sélecteurs suivants :</a:t>
            </a:r>
          </a:p>
          <a:p>
            <a:pPr lvl="1"/>
            <a:r>
              <a:rPr lang="fr-CA"/>
              <a:t>Élément (ex :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)</a:t>
            </a:r>
          </a:p>
          <a:p>
            <a:pPr lvl="1"/>
            <a:r>
              <a:rPr lang="fr-CA"/>
              <a:t>Classe (ex : </a:t>
            </a:r>
            <a:r>
              <a:rPr lang="fr-CA">
                <a:solidFill>
                  <a:srgbClr val="F75A3B"/>
                </a:solidFill>
              </a:rPr>
              <a:t>.ma_classe</a:t>
            </a:r>
            <a:r>
              <a:rPr lang="fr-CA"/>
              <a:t>)</a:t>
            </a:r>
          </a:p>
          <a:p>
            <a:pPr lvl="1"/>
            <a:r>
              <a:rPr lang="fr-CA"/>
              <a:t>ID (ex : </a:t>
            </a:r>
            <a:r>
              <a:rPr lang="fr-CA">
                <a:solidFill>
                  <a:srgbClr val="F75A3B"/>
                </a:solidFill>
              </a:rPr>
              <a:t>#mon_id</a:t>
            </a:r>
            <a:r>
              <a:rPr lang="fr-CA"/>
              <a:t>)</a:t>
            </a:r>
          </a:p>
          <a:p>
            <a:pPr lvl="1"/>
            <a:r>
              <a:rPr lang="fr-CA"/>
              <a:t>Pseudo-classe (ex : </a:t>
            </a:r>
            <a:r>
              <a:rPr lang="fr-CA">
                <a:solidFill>
                  <a:srgbClr val="F75A3B"/>
                </a:solidFill>
              </a:rPr>
              <a:t>:hover</a:t>
            </a:r>
            <a:r>
              <a:rPr lang="fr-CA"/>
              <a:t>)</a:t>
            </a:r>
          </a:p>
          <a:p>
            <a:r>
              <a:rPr lang="fr-CA"/>
              <a:t>Voyons maintenant de nouvelles techniques de sélection :</a:t>
            </a:r>
          </a:p>
          <a:p>
            <a:pPr lvl="1"/>
            <a:r>
              <a:rPr lang="fr-CA"/>
              <a:t>Sélecteur avec « </a:t>
            </a:r>
            <a:r>
              <a:rPr lang="fr-CA">
                <a:solidFill>
                  <a:srgbClr val="F75A3B"/>
                </a:solidFill>
              </a:rPr>
              <a:t>espace</a:t>
            </a:r>
            <a:r>
              <a:rPr lang="fr-CA"/>
              <a:t> » (descendant)</a:t>
            </a:r>
          </a:p>
          <a:p>
            <a:pPr lvl="1"/>
            <a:r>
              <a:rPr lang="fr-CA"/>
              <a:t>Sélecteur avec </a:t>
            </a:r>
            <a:r>
              <a:rPr lang="fr-CA">
                <a:solidFill>
                  <a:srgbClr val="F75A3B"/>
                </a:solidFill>
              </a:rPr>
              <a:t>&gt;</a:t>
            </a:r>
            <a:r>
              <a:rPr lang="fr-CA"/>
              <a:t> (enfant)</a:t>
            </a:r>
          </a:p>
          <a:p>
            <a:pPr lvl="1"/>
            <a:r>
              <a:rPr lang="fr-CA"/>
              <a:t>Sélecteur avec </a:t>
            </a:r>
            <a:r>
              <a:rPr lang="fr-CA">
                <a:solidFill>
                  <a:srgbClr val="F75A3B"/>
                </a:solidFill>
              </a:rPr>
              <a:t>,</a:t>
            </a:r>
            <a:r>
              <a:rPr lang="fr-CA"/>
              <a:t> (combinaison)</a:t>
            </a:r>
          </a:p>
        </p:txBody>
      </p:sp>
    </p:spTree>
    <p:extLst>
      <p:ext uri="{BB962C8B-B14F-4D97-AF65-F5344CB8AC3E}">
        <p14:creationId xmlns:p14="http://schemas.microsoft.com/office/powerpoint/2010/main" val="3560888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« </a:t>
            </a:r>
            <a:r>
              <a:rPr lang="fr-CA" b="1">
                <a:solidFill>
                  <a:srgbClr val="F75A3B"/>
                </a:solidFill>
              </a:rPr>
              <a:t>espace</a:t>
            </a:r>
            <a:r>
              <a:rPr lang="fr-CA"/>
              <a:t> » (Descendant)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div p</a:t>
            </a:r>
          </a:p>
          <a:p>
            <a:pPr lvl="2"/>
            <a:r>
              <a:rPr lang="fr-CA"/>
              <a:t>Ne sélectionne que les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qui sont à l’intérieur d’un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. (Que ce soit son parent direct ou indirect)</a:t>
            </a:r>
          </a:p>
          <a:p>
            <a:pPr lvl="2"/>
            <a:r>
              <a:rPr lang="fr-CA"/>
              <a:t>Ci-dessous, seul le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dans le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 a une </a:t>
            </a:r>
            <a:r>
              <a:rPr lang="fr-CA" b="1"/>
              <a:t>bordure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3497B0-3F09-41D3-8791-4367409B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03" y="4252686"/>
            <a:ext cx="5605437" cy="186847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62F5AD-2407-4BF6-BB50-F6525749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3" y="3030729"/>
            <a:ext cx="3932261" cy="93734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5A92F9-932F-4D45-B667-47A7A269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149" y="2353973"/>
            <a:ext cx="3454886" cy="37671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927834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&gt; (Enfant)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div &gt; p</a:t>
            </a:r>
          </a:p>
          <a:p>
            <a:pPr lvl="2"/>
            <a:r>
              <a:rPr lang="fr-CA"/>
              <a:t>Ne sélectionne que les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qui sont les enfants immédiats d’un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AB51F8-E7CF-4E3A-8AA3-05DB10B5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" y="3442932"/>
            <a:ext cx="6546669" cy="261866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69536A0-4CF2-47AB-B02C-E6B1523F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2313809"/>
            <a:ext cx="3878916" cy="96020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4D4FAA-9442-4897-9DAF-D9A6494E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69" y="2313809"/>
            <a:ext cx="3586015" cy="374779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AAF7368-7744-4A11-B7F4-7F117D6A19C4}"/>
              </a:ext>
            </a:extLst>
          </p:cNvPr>
          <p:cNvSpPr txBox="1">
            <a:spLocks/>
          </p:cNvSpPr>
          <p:nvPr/>
        </p:nvSpPr>
        <p:spPr>
          <a:xfrm>
            <a:off x="4471496" y="2271347"/>
            <a:ext cx="2821535" cy="1056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>
                <a:solidFill>
                  <a:srgbClr val="81ADB6"/>
                </a:solidFill>
              </a:rPr>
              <a:t>Ici, seul le </a:t>
            </a:r>
            <a:r>
              <a:rPr lang="fr-CA" sz="1600">
                <a:solidFill>
                  <a:srgbClr val="F75A3B"/>
                </a:solidFill>
              </a:rPr>
              <a:t>p</a:t>
            </a:r>
            <a:r>
              <a:rPr lang="fr-CA" sz="1600">
                <a:solidFill>
                  <a:srgbClr val="81ADB6"/>
                </a:solidFill>
              </a:rPr>
              <a:t> directement </a:t>
            </a:r>
            <a:r>
              <a:rPr lang="fr-CA" sz="1600" b="1">
                <a:solidFill>
                  <a:srgbClr val="81ADB6"/>
                </a:solidFill>
              </a:rPr>
              <a:t>enfant</a:t>
            </a:r>
            <a:r>
              <a:rPr lang="fr-CA" sz="1600">
                <a:solidFill>
                  <a:srgbClr val="81ADB6"/>
                </a:solidFill>
              </a:rPr>
              <a:t> du </a:t>
            </a:r>
            <a:r>
              <a:rPr lang="fr-CA" sz="1600">
                <a:solidFill>
                  <a:srgbClr val="F75A3B"/>
                </a:solidFill>
              </a:rPr>
              <a:t>div</a:t>
            </a:r>
            <a:r>
              <a:rPr lang="fr-CA" sz="1600">
                <a:solidFill>
                  <a:srgbClr val="81ADB6"/>
                </a:solidFill>
              </a:rPr>
              <a:t> (donc pas celui dans le </a:t>
            </a:r>
            <a:r>
              <a:rPr lang="fr-CA" sz="1600">
                <a:solidFill>
                  <a:srgbClr val="F75A3B"/>
                </a:solidFill>
              </a:rPr>
              <a:t>main</a:t>
            </a:r>
            <a:r>
              <a:rPr lang="fr-CA" sz="1600">
                <a:solidFill>
                  <a:srgbClr val="81ADB6"/>
                </a:solidFill>
              </a:rPr>
              <a:t>) a obtenu une </a:t>
            </a:r>
            <a:r>
              <a:rPr lang="fr-CA" sz="1600" b="1">
                <a:solidFill>
                  <a:srgbClr val="81ADB6"/>
                </a:solidFill>
              </a:rPr>
              <a:t>bordure</a:t>
            </a:r>
            <a:r>
              <a:rPr lang="fr-CA" sz="1600">
                <a:solidFill>
                  <a:srgbClr val="81ADB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76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, (Combinaison)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h1, h2, p</a:t>
            </a:r>
          </a:p>
          <a:p>
            <a:pPr lvl="2"/>
            <a:r>
              <a:rPr lang="fr-CA"/>
              <a:t>Sélectionne tous les éléments séparés par des virgules</a:t>
            </a:r>
          </a:p>
          <a:p>
            <a:pPr lvl="2"/>
            <a:endParaRPr lang="fr-CA"/>
          </a:p>
          <a:p>
            <a:pPr lvl="2"/>
            <a:r>
              <a:rPr lang="fr-CA"/>
              <a:t>Ici, tous les éléments </a:t>
            </a:r>
            <a:r>
              <a:rPr lang="fr-CA">
                <a:solidFill>
                  <a:srgbClr val="F75A3B"/>
                </a:solidFill>
              </a:rPr>
              <a:t>h1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h2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de la page obtiennent le style.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5118F0-C150-45C6-9298-218EB917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3" y="4777369"/>
            <a:ext cx="6082707" cy="105117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333912-4040-41AB-9A47-818949AB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5" y="3563027"/>
            <a:ext cx="4419983" cy="97544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0E3CA0-DD47-415D-AC1C-EE402082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39" y="3549966"/>
            <a:ext cx="4077053" cy="227857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8459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CA661-7B47-4A89-AFF6-10E2835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95F00A-20C6-4D04-A685-88C0E0F2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9625149" cy="5147506"/>
          </a:xfrm>
        </p:spPr>
        <p:txBody>
          <a:bodyPr/>
          <a:lstStyle/>
          <a:p>
            <a:r>
              <a:rPr lang="fr-CA"/>
              <a:t>Essayez de prédire quels éléments seront affectés par ce style, puis testez dans Visual Studio Code pour avoir la réponse.</a:t>
            </a:r>
          </a:p>
          <a:p>
            <a:pPr lvl="7">
              <a:buFont typeface="Courier New" panose="02070309020205020404" pitchFamily="49" charset="0"/>
              <a:buChar char="o"/>
            </a:pPr>
            <a:r>
              <a:rPr lang="fr-CA">
                <a:solidFill>
                  <a:srgbClr val="B681AE"/>
                </a:solidFill>
              </a:rPr>
              <a:t>Insérez le style dans le </a:t>
            </a:r>
            <a:r>
              <a:rPr lang="fr-CA">
                <a:solidFill>
                  <a:srgbClr val="81ADB6"/>
                </a:solidFill>
              </a:rPr>
              <a:t>head</a:t>
            </a:r>
            <a:r>
              <a:rPr lang="fr-CA">
                <a:solidFill>
                  <a:srgbClr val="B681AE"/>
                </a:solidFill>
              </a:rPr>
              <a:t> (avec </a:t>
            </a:r>
            <a:r>
              <a:rPr lang="fr-CA">
                <a:solidFill>
                  <a:srgbClr val="81ADB6"/>
                </a:solidFill>
              </a:rPr>
              <a:t>&lt;style&gt;</a:t>
            </a:r>
            <a:r>
              <a:rPr lang="fr-CA">
                <a:solidFill>
                  <a:srgbClr val="B681AE"/>
                </a:solidFill>
              </a:rPr>
              <a:t>) et insérez le code HTML dans le </a:t>
            </a:r>
            <a:r>
              <a:rPr lang="fr-CA">
                <a:solidFill>
                  <a:srgbClr val="81ADB6"/>
                </a:solidFill>
              </a:rPr>
              <a:t>body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43F0A-F516-45E9-A056-551434DF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1" y="2101739"/>
            <a:ext cx="3411098" cy="10751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4B7993-3639-4790-AFF0-057AEFE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1" y="3319215"/>
            <a:ext cx="11225233" cy="285774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355011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77C7D-21E3-4796-A20E-ED38305A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C95579-0682-44D9-BB7D-0B22FF6C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Essayez de prédire quels éléments seront affectés par ce style,      puis testez dans Visual Studio Code pour avoir la réponse.</a:t>
            </a:r>
            <a:endParaRPr lang="fr-CA">
              <a:solidFill>
                <a:srgbClr val="81ADB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710975-EA83-45E7-B030-64CAA78B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01" y="3182781"/>
            <a:ext cx="5360797" cy="299418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E0AD2D-B72F-48B8-9A71-1BD7E2E5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" y="3182781"/>
            <a:ext cx="6246432" cy="159023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5DDD13-6477-409D-9E9A-2D399CB6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036" y="5057629"/>
            <a:ext cx="3411098" cy="10751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FC4EC6-137A-45F1-B882-50F79E668C51}"/>
              </a:ext>
            </a:extLst>
          </p:cNvPr>
          <p:cNvCxnSpPr>
            <a:cxnSpLocks/>
          </p:cNvCxnSpPr>
          <p:nvPr/>
        </p:nvCxnSpPr>
        <p:spPr>
          <a:xfrm flipH="1">
            <a:off x="475810" y="3050177"/>
            <a:ext cx="301430" cy="378823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F7C784D-E6C4-4EAE-BF9E-337844C7F73E}"/>
              </a:ext>
            </a:extLst>
          </p:cNvPr>
          <p:cNvCxnSpPr>
            <a:cxnSpLocks/>
          </p:cNvCxnSpPr>
          <p:nvPr/>
        </p:nvCxnSpPr>
        <p:spPr>
          <a:xfrm flipH="1">
            <a:off x="2620296" y="3429000"/>
            <a:ext cx="266595" cy="349695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9F57BDA-4237-4808-B90A-BC5E88C2D14C}"/>
              </a:ext>
            </a:extLst>
          </p:cNvPr>
          <p:cNvCxnSpPr>
            <a:cxnSpLocks/>
          </p:cNvCxnSpPr>
          <p:nvPr/>
        </p:nvCxnSpPr>
        <p:spPr>
          <a:xfrm flipH="1" flipV="1">
            <a:off x="2468598" y="4420067"/>
            <a:ext cx="266594" cy="259805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B13FCAE-B0E7-498F-9B1E-5082559FD3B5}"/>
              </a:ext>
            </a:extLst>
          </p:cNvPr>
          <p:cNvSpPr txBox="1">
            <a:spLocks/>
          </p:cNvSpPr>
          <p:nvPr/>
        </p:nvSpPr>
        <p:spPr>
          <a:xfrm>
            <a:off x="2685316" y="4459338"/>
            <a:ext cx="3853501" cy="36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800">
                <a:solidFill>
                  <a:srgbClr val="81ADB6"/>
                </a:solidFill>
              </a:rPr>
              <a:t>(lorsque survolé seulement)</a:t>
            </a:r>
          </a:p>
        </p:txBody>
      </p:sp>
    </p:spTree>
    <p:extLst>
      <p:ext uri="{BB962C8B-B14F-4D97-AF65-F5344CB8AC3E}">
        <p14:creationId xmlns:p14="http://schemas.microsoft.com/office/powerpoint/2010/main" val="82903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272C5-D5DA-4803-9CCD-AAEBE4F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82DF6-7ECE-41E8-9238-9F9CB69D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Abordons quelques nouvelles règles CSS pour s’</a:t>
            </a:r>
            <a:r>
              <a:rPr lang="fr-CA" b="1">
                <a:solidFill>
                  <a:srgbClr val="B681AE"/>
                </a:solidFill>
              </a:rPr>
              <a:t>a</a:t>
            </a:r>
            <a:r>
              <a:rPr lang="fr-CA" b="1">
                <a:solidFill>
                  <a:srgbClr val="A785B8"/>
                </a:solidFill>
              </a:rPr>
              <a:t>m</a:t>
            </a:r>
            <a:r>
              <a:rPr lang="fr-CA" b="1">
                <a:solidFill>
                  <a:srgbClr val="7F7FBB"/>
                </a:solidFill>
              </a:rPr>
              <a:t>u</a:t>
            </a:r>
            <a:r>
              <a:rPr lang="fr-CA" b="1">
                <a:solidFill>
                  <a:srgbClr val="8197B6"/>
                </a:solidFill>
              </a:rPr>
              <a:t>s</a:t>
            </a:r>
            <a:r>
              <a:rPr lang="fr-CA" b="1"/>
              <a:t>e</a:t>
            </a:r>
            <a:r>
              <a:rPr lang="fr-CA" b="1">
                <a:solidFill>
                  <a:srgbClr val="67D571"/>
                </a:solidFill>
              </a:rPr>
              <a:t>r</a:t>
            </a:r>
            <a:r>
              <a:rPr lang="fr-CA"/>
              <a:t> un peu avec les boîtes.</a:t>
            </a:r>
          </a:p>
          <a:p>
            <a:pPr lvl="1"/>
            <a:r>
              <a:rPr lang="fr-CA"/>
              <a:t>max-width, min-width, min-height et max-height</a:t>
            </a:r>
          </a:p>
          <a:p>
            <a:pPr lvl="1"/>
            <a:r>
              <a:rPr lang="fr-CA"/>
              <a:t>cursor</a:t>
            </a:r>
          </a:p>
          <a:p>
            <a:pPr lvl="1"/>
            <a:r>
              <a:rPr lang="fr-CA"/>
              <a:t>opacity</a:t>
            </a:r>
          </a:p>
          <a:p>
            <a:pPr lvl="1"/>
            <a:r>
              <a:rPr lang="fr-CA"/>
              <a:t>box-shadow</a:t>
            </a:r>
          </a:p>
          <a:p>
            <a:pPr lvl="1"/>
            <a:r>
              <a:rPr lang="fr-CA"/>
              <a:t>transition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8670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Règles </a:t>
            </a:r>
            <a:r>
              <a:rPr lang="fr-CA" b="1">
                <a:solidFill>
                  <a:srgbClr val="F75A3B"/>
                </a:solidFill>
              </a:rPr>
              <a:t>max-width</a:t>
            </a:r>
            <a:r>
              <a:rPr lang="fr-CA"/>
              <a:t>,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min-width</a:t>
            </a:r>
            <a:r>
              <a:rPr lang="fr-CA"/>
              <a:t>,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max-height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/>
              <a:t>et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min-height </a:t>
            </a:r>
            <a:r>
              <a:rPr lang="fr-CA"/>
              <a:t>:</a:t>
            </a:r>
            <a:endParaRPr lang="fr-CA" b="1">
              <a:solidFill>
                <a:srgbClr val="F75A3B"/>
              </a:solidFill>
            </a:endParaRP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max-width</a:t>
            </a:r>
            <a:r>
              <a:rPr lang="fr-CA"/>
              <a:t> / </a:t>
            </a:r>
            <a:r>
              <a:rPr lang="fr-CA">
                <a:solidFill>
                  <a:srgbClr val="F75A3B"/>
                </a:solidFill>
              </a:rPr>
              <a:t>max-height</a:t>
            </a:r>
            <a:r>
              <a:rPr lang="fr-CA"/>
              <a:t> : Permet de préciser une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 </a:t>
            </a:r>
            <a:r>
              <a:rPr lang="fr-CA" b="1"/>
              <a:t>maximale</a:t>
            </a:r>
            <a:r>
              <a:rPr lang="fr-CA"/>
              <a:t> si une boîte a </a:t>
            </a:r>
            <a:r>
              <a:rPr lang="fr-CA" b="1"/>
              <a:t>trop </a:t>
            </a:r>
            <a:r>
              <a:rPr lang="fr-CA"/>
              <a:t>de contenu en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min-width</a:t>
            </a:r>
            <a:r>
              <a:rPr lang="fr-CA"/>
              <a:t> / </a:t>
            </a:r>
            <a:r>
              <a:rPr lang="fr-CA">
                <a:solidFill>
                  <a:srgbClr val="F75A3B"/>
                </a:solidFill>
              </a:rPr>
              <a:t>min-height</a:t>
            </a:r>
            <a:r>
              <a:rPr lang="fr-CA"/>
              <a:t> : Permet de préciser une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 </a:t>
            </a:r>
            <a:r>
              <a:rPr lang="fr-CA" b="1"/>
              <a:t>minimale</a:t>
            </a:r>
            <a:r>
              <a:rPr lang="fr-CA"/>
              <a:t> si une boîte n’a </a:t>
            </a:r>
            <a:r>
              <a:rPr lang="fr-CA" b="1"/>
              <a:t>pas assez </a:t>
            </a:r>
            <a:r>
              <a:rPr lang="fr-CA"/>
              <a:t>de contenu en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.</a:t>
            </a:r>
          </a:p>
          <a:p>
            <a:pPr lvl="1"/>
            <a:r>
              <a:rPr lang="fr-CA" sz="2000"/>
              <a:t>Fonctionne mieux avec un élément </a:t>
            </a:r>
            <a:r>
              <a:rPr lang="fr-CA" sz="2000">
                <a:solidFill>
                  <a:srgbClr val="F75A3B"/>
                </a:solidFill>
              </a:rPr>
              <a:t>inline-block</a:t>
            </a:r>
            <a:r>
              <a:rPr lang="fr-CA" sz="2000"/>
              <a:t>. Avec un élément </a:t>
            </a:r>
            <a:r>
              <a:rPr lang="fr-CA" sz="2000">
                <a:solidFill>
                  <a:srgbClr val="F75A3B"/>
                </a:solidFill>
              </a:rPr>
              <a:t>block</a:t>
            </a:r>
            <a:r>
              <a:rPr lang="fr-CA" sz="2000"/>
              <a:t>, </a:t>
            </a:r>
            <a:r>
              <a:rPr lang="fr-CA" sz="2000">
                <a:solidFill>
                  <a:srgbClr val="F75A3B"/>
                </a:solidFill>
              </a:rPr>
              <a:t>max-width</a:t>
            </a:r>
            <a:r>
              <a:rPr lang="fr-CA" sz="2000"/>
              <a:t> correspondront à la largeur </a:t>
            </a:r>
            <a:r>
              <a:rPr lang="fr-CA" sz="2000" b="1"/>
              <a:t>effective</a:t>
            </a:r>
            <a:r>
              <a:rPr lang="fr-CA" sz="2000"/>
              <a:t>… mais </a:t>
            </a:r>
            <a:r>
              <a:rPr lang="fr-CA" sz="2000">
                <a:solidFill>
                  <a:srgbClr val="F75A3B"/>
                </a:solidFill>
              </a:rPr>
              <a:t>max-height</a:t>
            </a:r>
            <a:r>
              <a:rPr lang="fr-CA" sz="2000"/>
              <a:t> / </a:t>
            </a:r>
            <a:r>
              <a:rPr lang="fr-CA" sz="2000">
                <a:solidFill>
                  <a:srgbClr val="F75A3B"/>
                </a:solidFill>
              </a:rPr>
              <a:t>min-height</a:t>
            </a:r>
            <a:r>
              <a:rPr lang="fr-CA" sz="2000"/>
              <a:t> fonctionneront tel que mentionné ci-dessus.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C61EF5-57F3-460D-B596-83513BC8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7" y="4125975"/>
            <a:ext cx="2581152" cy="189284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BF5F1E-DE00-4800-A5BC-AC4143B0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14" y="3725810"/>
            <a:ext cx="3452083" cy="237138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297150-3EE6-401F-8929-786D9D75BC14}"/>
              </a:ext>
            </a:extLst>
          </p:cNvPr>
          <p:cNvSpPr txBox="1"/>
          <p:nvPr/>
        </p:nvSpPr>
        <p:spPr>
          <a:xfrm>
            <a:off x="3219994" y="4125975"/>
            <a:ext cx="5140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FFC000"/>
                </a:solidFill>
              </a:rPr>
              <a:t>Boîte jaune</a:t>
            </a:r>
            <a:r>
              <a:rPr lang="fr-CA">
                <a:solidFill>
                  <a:srgbClr val="81ADB6"/>
                </a:solidFill>
              </a:rPr>
              <a:t> : Contenu trop peu large / haut : </a:t>
            </a:r>
            <a:r>
              <a:rPr lang="fr-CA" b="1">
                <a:solidFill>
                  <a:srgbClr val="81ADB6"/>
                </a:solidFill>
              </a:rPr>
              <a:t>min-width</a:t>
            </a:r>
            <a:r>
              <a:rPr lang="fr-CA">
                <a:solidFill>
                  <a:srgbClr val="81ADB6"/>
                </a:solidFill>
              </a:rPr>
              <a:t> et </a:t>
            </a:r>
            <a:r>
              <a:rPr lang="fr-CA" b="1">
                <a:solidFill>
                  <a:srgbClr val="81ADB6"/>
                </a:solidFill>
              </a:rPr>
              <a:t>min-height</a:t>
            </a:r>
            <a:r>
              <a:rPr lang="fr-CA">
                <a:solidFill>
                  <a:srgbClr val="81ADB6"/>
                </a:solidFill>
              </a:rPr>
              <a:t> sont appliqués.</a:t>
            </a:r>
          </a:p>
          <a:p>
            <a:r>
              <a:rPr lang="fr-CA" b="1">
                <a:solidFill>
                  <a:srgbClr val="0070C0"/>
                </a:solidFill>
              </a:rPr>
              <a:t>Boîte bleue </a:t>
            </a:r>
            <a:r>
              <a:rPr lang="fr-CA">
                <a:solidFill>
                  <a:srgbClr val="81ADB6"/>
                </a:solidFill>
              </a:rPr>
              <a:t>: Contenu assez large / haut… mais pas assez pour appliquer max-width et max-height.</a:t>
            </a:r>
          </a:p>
          <a:p>
            <a:r>
              <a:rPr lang="fr-CA" b="1">
                <a:solidFill>
                  <a:srgbClr val="FF0000"/>
                </a:solidFill>
              </a:rPr>
              <a:t>Boîte rouge </a:t>
            </a:r>
            <a:r>
              <a:rPr lang="fr-CA">
                <a:solidFill>
                  <a:srgbClr val="81ADB6"/>
                </a:solidFill>
              </a:rPr>
              <a:t>: Contenu trop grand : </a:t>
            </a:r>
            <a:r>
              <a:rPr lang="fr-CA" b="1">
                <a:solidFill>
                  <a:srgbClr val="81ADB6"/>
                </a:solidFill>
              </a:rPr>
              <a:t>max-width</a:t>
            </a:r>
            <a:r>
              <a:rPr lang="fr-CA">
                <a:solidFill>
                  <a:srgbClr val="81ADB6"/>
                </a:solidFill>
              </a:rPr>
              <a:t> et </a:t>
            </a:r>
            <a:r>
              <a:rPr lang="fr-CA" b="1">
                <a:solidFill>
                  <a:srgbClr val="81ADB6"/>
                </a:solidFill>
              </a:rPr>
              <a:t>max-height</a:t>
            </a:r>
            <a:r>
              <a:rPr lang="fr-CA">
                <a:solidFill>
                  <a:srgbClr val="81ADB6"/>
                </a:solidFill>
              </a:rPr>
              <a:t> sont appliqués.</a:t>
            </a:r>
          </a:p>
        </p:txBody>
      </p:sp>
    </p:spTree>
    <p:extLst>
      <p:ext uri="{BB962C8B-B14F-4D97-AF65-F5344CB8AC3E}">
        <p14:creationId xmlns:p14="http://schemas.microsoft.com/office/powerpoint/2010/main" val="2132361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cursor</a:t>
            </a:r>
            <a:r>
              <a:rPr lang="fr-CA"/>
              <a:t> :</a:t>
            </a:r>
          </a:p>
          <a:p>
            <a:pPr lvl="1"/>
            <a:r>
              <a:rPr lang="fr-CA"/>
              <a:t>Permet de modifier l’apparence du curseur au survol d’un élément.</a:t>
            </a:r>
          </a:p>
          <a:p>
            <a:pPr lvl="1"/>
            <a:r>
              <a:rPr lang="fr-CA"/>
              <a:t>Liste des valeurs possibles ici : </a:t>
            </a:r>
            <a:r>
              <a:rPr lang="fr-CA">
                <a:hlinkClick r:id="rId2"/>
              </a:rPr>
              <a:t>https://www.w3schools.com/cssref/pr_class_cursor.asp</a:t>
            </a:r>
            <a:endParaRPr lang="fr-CA"/>
          </a:p>
          <a:p>
            <a:pPr lvl="1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B49006-C21F-4244-8911-43756446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3" y="3706561"/>
            <a:ext cx="4702821" cy="190126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DF05DC-4E25-4E35-8A6A-3B1A48B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94" y="3849404"/>
            <a:ext cx="3665538" cy="161558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422445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6320246" cy="5147506"/>
          </a:xfrm>
        </p:spPr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opacity</a:t>
            </a:r>
            <a:r>
              <a:rPr lang="fr-CA"/>
              <a:t> :</a:t>
            </a:r>
          </a:p>
          <a:p>
            <a:pPr lvl="1"/>
            <a:r>
              <a:rPr lang="fr-CA"/>
              <a:t>Change l’</a:t>
            </a:r>
            <a:r>
              <a:rPr lang="fr-CA" b="1"/>
              <a:t>opacité</a:t>
            </a:r>
            <a:r>
              <a:rPr lang="fr-CA"/>
              <a:t> d’un élément.</a:t>
            </a:r>
          </a:p>
          <a:p>
            <a:pPr lvl="1"/>
            <a:r>
              <a:rPr lang="fr-CA"/>
              <a:t>Par exemple, ici, au survol du </a:t>
            </a:r>
            <a:r>
              <a:rPr lang="fr-CA" b="1"/>
              <a:t>div</a:t>
            </a:r>
            <a:r>
              <a:rPr lang="fr-CA"/>
              <a:t>, l’</a:t>
            </a:r>
            <a:r>
              <a:rPr lang="fr-CA" b="1"/>
              <a:t>opacité</a:t>
            </a:r>
            <a:r>
              <a:rPr lang="fr-CA"/>
              <a:t> de tout le </a:t>
            </a:r>
            <a:r>
              <a:rPr lang="fr-CA" b="1"/>
              <a:t>div</a:t>
            </a:r>
            <a:r>
              <a:rPr lang="fr-CA"/>
              <a:t> et son contenu passe à </a:t>
            </a:r>
            <a:r>
              <a:rPr lang="fr-CA" b="1"/>
              <a:t>50%</a:t>
            </a:r>
            <a:r>
              <a:rPr lang="fr-CA"/>
              <a:t>, ce qui laisse entrevoir l’image de fond.</a:t>
            </a:r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579191-F8C5-4DC4-A232-15AFF6D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37" y="1029457"/>
            <a:ext cx="4432200" cy="189523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D01A07-1CF0-4689-86A8-28B69BF2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0" y="4032501"/>
            <a:ext cx="4433757" cy="201643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502FF2-2A5F-46AD-884B-25D1F614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382" y="3540968"/>
            <a:ext cx="2255715" cy="98306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45758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Testons toutes ces propriétés !</a:t>
            </a:r>
          </a:p>
          <a:p>
            <a:pPr lvl="1"/>
            <a:r>
              <a:rPr lang="fr-CA"/>
              <a:t>Voici notre </a:t>
            </a:r>
            <a:r>
              <a:rPr lang="fr-CA" b="1"/>
              <a:t>page de base</a:t>
            </a:r>
            <a:r>
              <a:rPr lang="fr-CA"/>
              <a:t>. Les boîtes prennent toute la </a:t>
            </a:r>
            <a:r>
              <a:rPr lang="fr-CA" b="1">
                <a:solidFill>
                  <a:srgbClr val="E351E7"/>
                </a:solidFill>
              </a:rPr>
              <a:t>largeur</a:t>
            </a:r>
            <a:r>
              <a:rPr lang="fr-CA">
                <a:solidFill>
                  <a:srgbClr val="E351E7"/>
                </a:solidFill>
              </a:rPr>
              <a:t> </a:t>
            </a:r>
            <a:r>
              <a:rPr lang="fr-CA"/>
              <a:t>de la page et ne prennent que la </a:t>
            </a:r>
            <a:r>
              <a:rPr lang="fr-CA" b="1">
                <a:solidFill>
                  <a:srgbClr val="E351E7"/>
                </a:solidFill>
              </a:rPr>
              <a:t>hauteur</a:t>
            </a:r>
            <a:r>
              <a:rPr lang="fr-CA"/>
              <a:t> nécessaire pour afficher leur </a:t>
            </a:r>
            <a:r>
              <a:rPr lang="fr-CA" b="1"/>
              <a:t>contenu</a:t>
            </a:r>
            <a:r>
              <a:rPr lang="fr-CA"/>
              <a:t>. (Du texte)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67EC7A-96F9-4DCD-877B-EC11E27B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06" y="4138705"/>
            <a:ext cx="3825425" cy="203825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6FFB7B-1C26-4D0C-9E63-A868669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90" y="2318293"/>
            <a:ext cx="3286288" cy="1678104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484987-7E8F-40F4-97E6-C60F74DE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037" y="3157345"/>
            <a:ext cx="6591871" cy="214902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287560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box-shadow</a:t>
            </a:r>
            <a:r>
              <a:rPr lang="fr-CA"/>
              <a:t> :</a:t>
            </a:r>
          </a:p>
          <a:p>
            <a:pPr lvl="1"/>
            <a:r>
              <a:rPr lang="fr-CA"/>
              <a:t>Permet d’ajouter une « </a:t>
            </a:r>
            <a:r>
              <a:rPr lang="fr-CA" b="1"/>
              <a:t>ombre</a:t>
            </a:r>
            <a:r>
              <a:rPr lang="fr-CA"/>
              <a:t> » derrière un élément.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AF4B92-D174-4422-8571-5110DE05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6" y="3197065"/>
            <a:ext cx="3856054" cy="160033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CDA831-771B-4C07-821B-FE7C1CA2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54" y="2892776"/>
            <a:ext cx="5113463" cy="233954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034402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Règle </a:t>
            </a:r>
            <a:r>
              <a:rPr lang="fr-CA" b="1" dirty="0">
                <a:solidFill>
                  <a:srgbClr val="F75A3B"/>
                </a:solidFill>
              </a:rPr>
              <a:t>box-</a:t>
            </a:r>
            <a:r>
              <a:rPr lang="fr-CA" b="1" dirty="0" err="1">
                <a:solidFill>
                  <a:srgbClr val="F75A3B"/>
                </a:solidFill>
              </a:rPr>
              <a:t>shadow</a:t>
            </a:r>
            <a:r>
              <a:rPr lang="fr-CA" dirty="0"/>
              <a:t> :</a:t>
            </a:r>
          </a:p>
          <a:p>
            <a:pPr lvl="1"/>
            <a:r>
              <a:rPr lang="fr-CA" dirty="0"/>
              <a:t>Permet d’ajouter une « </a:t>
            </a:r>
            <a:r>
              <a:rPr lang="fr-CA" b="1" dirty="0"/>
              <a:t>ombre</a:t>
            </a:r>
            <a:r>
              <a:rPr lang="fr-CA" dirty="0"/>
              <a:t> » derrière un élément.</a:t>
            </a:r>
          </a:p>
          <a:p>
            <a:pPr lvl="1"/>
            <a:r>
              <a:rPr lang="fr-CA" dirty="0"/>
              <a:t>Les valeurs peuvent être plutôt sophistiquées…</a:t>
            </a:r>
          </a:p>
          <a:p>
            <a:pPr lvl="1"/>
            <a:endParaRPr lang="fr-CA" dirty="0"/>
          </a:p>
          <a:p>
            <a:pPr lvl="1"/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décalage-horizontal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décalage-vertical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flou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diffusion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</a:p>
          <a:p>
            <a:pPr lvl="2"/>
            <a:r>
              <a:rPr lang="fr-CA" dirty="0"/>
              <a:t>Seul le décalage horizontal et le décalage vertical sont obligatoires.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7A29F1-FCE9-4BDE-87F4-13656FD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73" y="3499649"/>
            <a:ext cx="5349704" cy="248433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1104D9-A51B-4436-A343-F9F036D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3" y="4149021"/>
            <a:ext cx="5580873" cy="132178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0928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transition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animations lors d’un changement de propriétés CSS.</a:t>
            </a:r>
          </a:p>
          <a:p>
            <a:pPr lvl="1"/>
            <a:r>
              <a:rPr lang="fr-CA"/>
              <a:t>Fonctionnement :</a:t>
            </a:r>
          </a:p>
          <a:p>
            <a:pPr lvl="2"/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… ;</a:t>
            </a:r>
          </a:p>
          <a:p>
            <a:pPr lvl="2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2BD9A6-3368-49C0-9979-6D615A6E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" y="2729378"/>
            <a:ext cx="5437165" cy="344438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F20F32-DB24-4B88-B8A9-FE99674C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0679"/>
            <a:ext cx="2019475" cy="20118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139FB5-0772-41EB-A124-DD00960AA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181" y="4087676"/>
            <a:ext cx="2011854" cy="204995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D0435DF-1FBB-4900-8892-046BC9625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932" y="2717512"/>
            <a:ext cx="795288" cy="79835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9A52800-9B8E-4805-B59F-34A333E9D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844" y="2627710"/>
            <a:ext cx="795288" cy="80129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A7483C2-E41F-4DA9-AA44-98F58D5AD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197" y="3376353"/>
            <a:ext cx="2652420" cy="84826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C25147C-070B-4705-892A-3CE7C409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5306" y="2957048"/>
            <a:ext cx="798289" cy="8012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4BDF7D7-0BED-46E1-957A-E7E9EAE82C2A}"/>
              </a:ext>
            </a:extLst>
          </p:cNvPr>
          <p:cNvSpPr/>
          <p:nvPr/>
        </p:nvSpPr>
        <p:spPr>
          <a:xfrm>
            <a:off x="4794075" y="6008917"/>
            <a:ext cx="210563" cy="12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B383D-56A8-412F-80CB-18308FE46C2E}"/>
              </a:ext>
            </a:extLst>
          </p:cNvPr>
          <p:cNvSpPr/>
          <p:nvPr/>
        </p:nvSpPr>
        <p:spPr>
          <a:xfrm>
            <a:off x="732918" y="3758338"/>
            <a:ext cx="2683019" cy="3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1131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Au premier cours, nous avions vu la règle sommaire suivante pour la priorité des règles en CSS :</a:t>
            </a:r>
          </a:p>
          <a:p>
            <a:pPr lvl="1"/>
            <a:r>
              <a:rPr lang="fr-CA">
                <a:solidFill>
                  <a:srgbClr val="B681AE"/>
                </a:solidFill>
              </a:rPr>
              <a:t> </a:t>
            </a:r>
            <a:r>
              <a:rPr lang="fr-CA" b="1">
                <a:solidFill>
                  <a:srgbClr val="81ADB6"/>
                </a:solidFill>
              </a:rPr>
              <a:t>CSS intraligne</a:t>
            </a:r>
            <a:r>
              <a:rPr lang="fr-CA"/>
              <a:t> &gt; </a:t>
            </a:r>
            <a:r>
              <a:rPr lang="fr-CA" b="1">
                <a:solidFill>
                  <a:srgbClr val="8197B6"/>
                </a:solidFill>
              </a:rPr>
              <a:t>ID</a:t>
            </a:r>
            <a:r>
              <a:rPr lang="fr-CA"/>
              <a:t> &gt; </a:t>
            </a:r>
            <a:r>
              <a:rPr lang="fr-CA" b="1">
                <a:solidFill>
                  <a:srgbClr val="7F7FBB"/>
                </a:solidFill>
              </a:rPr>
              <a:t>Classe</a:t>
            </a:r>
            <a:r>
              <a:rPr lang="fr-CA"/>
              <a:t> &gt; </a:t>
            </a:r>
            <a:r>
              <a:rPr lang="fr-CA" b="1"/>
              <a:t>Sélecteur élément</a:t>
            </a:r>
          </a:p>
          <a:p>
            <a:pPr lvl="2"/>
            <a:r>
              <a:rPr lang="fr-CA"/>
              <a:t>Le CSS intraligne ayant la plus grande priorité et les sélecteurs éléments ayant la plus faible.</a:t>
            </a:r>
          </a:p>
          <a:p>
            <a:pPr lvl="2"/>
            <a:endParaRPr lang="fr-CA"/>
          </a:p>
          <a:p>
            <a:r>
              <a:rPr lang="fr-CA"/>
              <a:t>La réalité… est bien plus </a:t>
            </a:r>
            <a:r>
              <a:rPr lang="fr-CA" i="1"/>
              <a:t>effrayante</a:t>
            </a:r>
            <a:r>
              <a:rPr lang="fr-CA"/>
              <a:t>.</a:t>
            </a:r>
          </a:p>
          <a:p>
            <a:pPr lvl="1"/>
            <a:r>
              <a:rPr lang="fr-CA" sz="2000"/>
              <a:t> </a:t>
            </a:r>
            <a:r>
              <a:rPr lang="fr-CA" sz="2000" b="1">
                <a:solidFill>
                  <a:srgbClr val="81ADB6"/>
                </a:solidFill>
              </a:rPr>
              <a:t>CSS intraligne</a:t>
            </a:r>
            <a:r>
              <a:rPr lang="fr-CA" sz="2000"/>
              <a:t> &gt; </a:t>
            </a:r>
            <a:r>
              <a:rPr lang="fr-CA" sz="2000" b="1">
                <a:solidFill>
                  <a:srgbClr val="8197B6"/>
                </a:solidFill>
              </a:rPr>
              <a:t>ID</a:t>
            </a:r>
            <a:r>
              <a:rPr lang="fr-CA" sz="2000"/>
              <a:t> &gt; </a:t>
            </a:r>
            <a:r>
              <a:rPr lang="fr-CA" sz="2000" b="1">
                <a:solidFill>
                  <a:srgbClr val="7F7FBB"/>
                </a:solidFill>
              </a:rPr>
              <a:t>Classe, attributs, pseudo-classes</a:t>
            </a:r>
            <a:r>
              <a:rPr lang="fr-CA" sz="2000"/>
              <a:t> &gt; </a:t>
            </a:r>
            <a:r>
              <a:rPr lang="fr-CA" sz="2000" b="1"/>
              <a:t>Éléments, pseudo-éléments</a:t>
            </a:r>
          </a:p>
          <a:p>
            <a:pPr lvl="2"/>
            <a:r>
              <a:rPr lang="fr-CA" sz="1600"/>
              <a:t>Nous allons découvrir ce que « </a:t>
            </a:r>
            <a:r>
              <a:rPr lang="fr-CA" sz="1600" b="1"/>
              <a:t>attributs</a:t>
            </a:r>
            <a:r>
              <a:rPr lang="fr-CA" sz="1600"/>
              <a:t> » et « </a:t>
            </a:r>
            <a:r>
              <a:rPr lang="fr-CA" sz="1600" b="1"/>
              <a:t>pseudo-éléments</a:t>
            </a:r>
            <a:r>
              <a:rPr lang="fr-CA" sz="1600"/>
              <a:t> » veulent dire.</a:t>
            </a:r>
          </a:p>
          <a:p>
            <a:pPr lvl="1"/>
            <a:r>
              <a:rPr lang="fr-CA" sz="2000"/>
              <a:t>En cas d’égalité : la « </a:t>
            </a:r>
            <a:r>
              <a:rPr lang="fr-CA" sz="2000" b="1"/>
              <a:t>dernière</a:t>
            </a:r>
            <a:r>
              <a:rPr lang="fr-CA" sz="2000"/>
              <a:t> » règle gagne.</a:t>
            </a:r>
          </a:p>
          <a:p>
            <a:pPr lvl="1"/>
            <a:r>
              <a:rPr lang="fr-CA" sz="2000"/>
              <a:t>CSS externe VS CSS interne (dans &lt;style&gt;) : le </a:t>
            </a:r>
            <a:r>
              <a:rPr lang="fr-CA" sz="2000" b="1"/>
              <a:t>dernier </a:t>
            </a:r>
            <a:r>
              <a:rPr lang="fr-CA" sz="2000"/>
              <a:t>gagne.</a:t>
            </a:r>
          </a:p>
        </p:txBody>
      </p:sp>
    </p:spTree>
    <p:extLst>
      <p:ext uri="{BB962C8B-B14F-4D97-AF65-F5344CB8AC3E}">
        <p14:creationId xmlns:p14="http://schemas.microsoft.com/office/powerpoint/2010/main" val="3555198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</a:t>
            </a:r>
            <a:r>
              <a:rPr lang="fr-CA" sz="2800" b="1">
                <a:solidFill>
                  <a:srgbClr val="F75A3B"/>
                </a:solidFill>
              </a:rPr>
              <a:t>attributs</a:t>
            </a:r>
            <a:r>
              <a:rPr lang="fr-CA" sz="2800" b="1">
                <a:solidFill>
                  <a:srgbClr val="7F7FBB"/>
                </a:solidFill>
              </a:rPr>
              <a:t>, pseudo-classes</a:t>
            </a:r>
            <a:r>
              <a:rPr lang="fr-CA" sz="2800"/>
              <a:t> &gt; </a:t>
            </a:r>
            <a:r>
              <a:rPr lang="fr-CA" sz="2800" b="1"/>
              <a:t>Éléments, 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attribut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sélecteur[attribut="valeur"]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a</a:t>
            </a:r>
            <a:r>
              <a:rPr lang="fr-CA">
                <a:solidFill>
                  <a:srgbClr val="F75A3B"/>
                </a:solidFill>
              </a:rPr>
              <a:t>[target="blank"]</a:t>
            </a:r>
          </a:p>
          <a:p>
            <a:pPr lvl="2"/>
            <a:r>
              <a:rPr lang="fr-CA"/>
              <a:t>Sélectionne seulement les éléments </a:t>
            </a:r>
            <a:r>
              <a:rPr lang="fr-CA">
                <a:solidFill>
                  <a:srgbClr val="81ADB6"/>
                </a:solidFill>
              </a:rPr>
              <a:t>&lt;a&gt;</a:t>
            </a:r>
            <a:r>
              <a:rPr lang="fr-CA"/>
              <a:t> s’ils ont l’attribut </a:t>
            </a:r>
            <a:r>
              <a:rPr lang="fr-CA">
                <a:solidFill>
                  <a:srgbClr val="F75A3B"/>
                </a:solidFill>
              </a:rPr>
              <a:t>target</a:t>
            </a:r>
            <a:r>
              <a:rPr lang="fr-CA"/>
              <a:t> avec la valeur </a:t>
            </a:r>
            <a:r>
              <a:rPr lang="fr-CA">
                <a:solidFill>
                  <a:srgbClr val="F75A3B"/>
                </a:solidFill>
              </a:rPr>
              <a:t>blank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40661B-B06C-4BA6-BC9F-16799170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6" y="3603210"/>
            <a:ext cx="6317527" cy="97544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12D03B-0215-4C7F-8157-04DF039C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42" y="4809483"/>
            <a:ext cx="3878916" cy="121930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EB00D5-7CF8-4B22-9EA1-3BF34E25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76" y="3638533"/>
            <a:ext cx="2724796" cy="23419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CA4A43F-7FFA-47EE-B61F-17E87EF92B78}"/>
              </a:ext>
            </a:extLst>
          </p:cNvPr>
          <p:cNvSpPr txBox="1"/>
          <p:nvPr/>
        </p:nvSpPr>
        <p:spPr>
          <a:xfrm>
            <a:off x="0" y="6042755"/>
            <a:ext cx="60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https://www.w3schools.com/css/css_attribute_selectors.asp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506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</a:t>
            </a:r>
            <a:r>
              <a:rPr lang="fr-CA" sz="2800" b="1">
                <a:solidFill>
                  <a:srgbClr val="F75A3B"/>
                </a:solidFill>
              </a:rPr>
              <a:t>attributs</a:t>
            </a:r>
            <a:r>
              <a:rPr lang="fr-CA" sz="2800" b="1">
                <a:solidFill>
                  <a:srgbClr val="7F7FBB"/>
                </a:solidFill>
              </a:rPr>
              <a:t>, pseudo-classes</a:t>
            </a:r>
            <a:r>
              <a:rPr lang="fr-CA" sz="2800"/>
              <a:t> &gt; </a:t>
            </a:r>
            <a:r>
              <a:rPr lang="fr-CA" sz="2800" b="1"/>
              <a:t>Éléments, 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attribut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sélecteur[attribut] </a:t>
            </a:r>
            <a:r>
              <a:rPr lang="fr-CA" b="1"/>
              <a:t>(Une autre forme possible !)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a</a:t>
            </a:r>
            <a:r>
              <a:rPr lang="fr-CA">
                <a:solidFill>
                  <a:srgbClr val="F75A3B"/>
                </a:solidFill>
              </a:rPr>
              <a:t>[class]</a:t>
            </a:r>
          </a:p>
          <a:p>
            <a:pPr lvl="2"/>
            <a:r>
              <a:rPr lang="fr-CA"/>
              <a:t>Sélectionne seulement les éléments </a:t>
            </a:r>
            <a:r>
              <a:rPr lang="fr-CA">
                <a:solidFill>
                  <a:srgbClr val="81ADB6"/>
                </a:solidFill>
              </a:rPr>
              <a:t>&lt;a&gt;</a:t>
            </a:r>
            <a:r>
              <a:rPr lang="fr-CA"/>
              <a:t> s’ils ont une </a:t>
            </a:r>
            <a:r>
              <a:rPr lang="fr-CA" b="1"/>
              <a:t>classe</a:t>
            </a:r>
            <a:r>
              <a:rPr lang="fr-CA"/>
              <a:t>. On ne soucie pas de la valeur de l’attribut.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0C6B40-17AF-440C-8D42-AFF292E1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6" y="3648923"/>
            <a:ext cx="6187976" cy="96020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BB167D-7652-4DFE-9592-AFDC319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72" y="4752909"/>
            <a:ext cx="3894157" cy="12802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96773D-87E6-4725-8884-4A1AB81F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76" y="3638533"/>
            <a:ext cx="2724796" cy="23419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D84C06-97F8-4C7F-9E74-A703D635BB8A}"/>
              </a:ext>
            </a:extLst>
          </p:cNvPr>
          <p:cNvSpPr txBox="1"/>
          <p:nvPr/>
        </p:nvSpPr>
        <p:spPr>
          <a:xfrm>
            <a:off x="0" y="6042755"/>
            <a:ext cx="60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https://www.w3schools.com/css/css_attribute_selectors.asp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079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attributs, pseudo-classes</a:t>
            </a:r>
            <a:r>
              <a:rPr lang="fr-CA" sz="2800"/>
              <a:t> &gt; </a:t>
            </a:r>
            <a:r>
              <a:rPr lang="fr-CA" sz="2800" b="1"/>
              <a:t>Éléments, </a:t>
            </a:r>
            <a:r>
              <a:rPr lang="fr-CA" sz="2800" b="1">
                <a:solidFill>
                  <a:srgbClr val="F75A3B"/>
                </a:solidFill>
              </a:rPr>
              <a:t>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pseudo-élément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sélecteur::pseudo-element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p</a:t>
            </a:r>
            <a:r>
              <a:rPr lang="fr-CA">
                <a:solidFill>
                  <a:srgbClr val="F75A3B"/>
                </a:solidFill>
              </a:rPr>
              <a:t>::first-letter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D832B1-BE74-4A55-AAE5-A6C799FF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48" y="3212864"/>
            <a:ext cx="2972058" cy="124216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CDEA9E-7DFE-4937-981F-D45D13A0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" y="4766854"/>
            <a:ext cx="6956989" cy="100138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DA3B76-C2D8-4E56-A916-30D09EFD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950" y="3724573"/>
            <a:ext cx="4479022" cy="208305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FEA9ABB-1591-4FA0-A9ED-39BF86D15B78}"/>
              </a:ext>
            </a:extLst>
          </p:cNvPr>
          <p:cNvSpPr txBox="1"/>
          <p:nvPr/>
        </p:nvSpPr>
        <p:spPr>
          <a:xfrm>
            <a:off x="110018" y="5904411"/>
            <a:ext cx="82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https://www.w3schools.com/css/css_pseudo_elements.asp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5262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« En cas d’égalité, la </a:t>
            </a:r>
            <a:r>
              <a:rPr lang="fr-CA" b="1"/>
              <a:t>dernière règle</a:t>
            </a:r>
            <a:r>
              <a:rPr lang="fr-CA"/>
              <a:t> gagne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ABDAD1-0717-4CA4-BC1C-B33D0403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00" y="1637146"/>
            <a:ext cx="2591680" cy="17929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681971-54D7-4F53-9E3F-AFDE3689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74" y="1637146"/>
            <a:ext cx="3665538" cy="14936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5D6747-570B-45E9-A508-D9F76969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74" y="3915757"/>
            <a:ext cx="4145639" cy="19127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8C1078-C670-4C19-94F3-6BA07D54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12" y="3934365"/>
            <a:ext cx="5578323" cy="70110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CECFFC4-B64B-466D-9B6E-94C7BDD3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31" y="4866876"/>
            <a:ext cx="3126544" cy="101736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F7A02E-B216-4331-9F01-0B410EA1B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233" y="4858565"/>
            <a:ext cx="2965853" cy="10440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D9F74D6-CAE0-493F-9801-3887CA916B40}"/>
              </a:ext>
            </a:extLst>
          </p:cNvPr>
          <p:cNvCxnSpPr>
            <a:cxnSpLocks/>
          </p:cNvCxnSpPr>
          <p:nvPr/>
        </p:nvCxnSpPr>
        <p:spPr>
          <a:xfrm flipH="1">
            <a:off x="2959945" y="4227545"/>
            <a:ext cx="762075" cy="912154"/>
          </a:xfrm>
          <a:prstGeom prst="straightConnector1">
            <a:avLst/>
          </a:prstGeom>
          <a:ln w="5715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6C52F0E-E227-4E39-81DE-A29A437C7337}"/>
              </a:ext>
            </a:extLst>
          </p:cNvPr>
          <p:cNvCxnSpPr>
            <a:cxnSpLocks/>
          </p:cNvCxnSpPr>
          <p:nvPr/>
        </p:nvCxnSpPr>
        <p:spPr>
          <a:xfrm>
            <a:off x="4103058" y="4532347"/>
            <a:ext cx="180831" cy="532744"/>
          </a:xfrm>
          <a:prstGeom prst="straightConnector1">
            <a:avLst/>
          </a:prstGeom>
          <a:ln w="5715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84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05389"/>
          </a:xfrm>
        </p:spPr>
        <p:txBody>
          <a:bodyPr/>
          <a:lstStyle/>
          <a:p>
            <a:r>
              <a:rPr lang="fr-CA"/>
              <a:t> « CSS interne VS CSS externe : </a:t>
            </a:r>
            <a:r>
              <a:rPr lang="fr-CA" b="1"/>
              <a:t>CSS dernier gagne</a:t>
            </a:r>
            <a:r>
              <a:rPr lang="fr-CA"/>
              <a:t> 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6DB878-59E3-4E01-AED4-E39F725D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54" y="1594710"/>
            <a:ext cx="4320914" cy="108213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9AD475-8FDD-474B-9575-F4DDE607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9" y="3466849"/>
            <a:ext cx="4430968" cy="104400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5E5FFFA-96F4-4AB6-AEBF-9F6E92AB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14" y="4706121"/>
            <a:ext cx="2920471" cy="147084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858EEB-4000-4DC4-B821-B054443B0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466849"/>
            <a:ext cx="4693920" cy="106117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E340DCEC-AB2A-44F1-90D0-B1EB6362FA30}"/>
              </a:ext>
            </a:extLst>
          </p:cNvPr>
          <p:cNvSpPr txBox="1">
            <a:spLocks/>
          </p:cNvSpPr>
          <p:nvPr/>
        </p:nvSpPr>
        <p:spPr>
          <a:xfrm>
            <a:off x="545272" y="2961460"/>
            <a:ext cx="4320914" cy="50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/>
              <a:t>Cas 1 : interne avant externe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4529D0F3-3449-44AC-911E-BBFBD6406A55}"/>
              </a:ext>
            </a:extLst>
          </p:cNvPr>
          <p:cNvSpPr txBox="1">
            <a:spLocks/>
          </p:cNvSpPr>
          <p:nvPr/>
        </p:nvSpPr>
        <p:spPr>
          <a:xfrm>
            <a:off x="7032886" y="2961460"/>
            <a:ext cx="4320914" cy="50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/>
              <a:t>Cas 2 : externe avant interne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8595BE1-F1C8-48AB-B1C8-B4BDF0D85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001" y="4706121"/>
            <a:ext cx="3101609" cy="155461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86871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7F7FBB"/>
                </a:solidFill>
              </a:rPr>
              <a:t> </a:t>
            </a:r>
            <a:r>
              <a:rPr lang="fr-CA" b="1" dirty="0" err="1">
                <a:solidFill>
                  <a:srgbClr val="E351E7"/>
                </a:solidFill>
              </a:rPr>
              <a:t>Width</a:t>
            </a:r>
            <a:r>
              <a:rPr lang="fr-CA" dirty="0"/>
              <a:t> et </a:t>
            </a:r>
            <a:r>
              <a:rPr lang="fr-CA" b="1" dirty="0" err="1">
                <a:solidFill>
                  <a:srgbClr val="E351E7"/>
                </a:solidFill>
              </a:rPr>
              <a:t>Height</a:t>
            </a:r>
            <a:r>
              <a:rPr lang="fr-CA" dirty="0"/>
              <a:t> :</a:t>
            </a:r>
          </a:p>
          <a:p>
            <a:pPr lvl="1"/>
            <a:r>
              <a:rPr lang="fr-CA" dirty="0"/>
              <a:t>Peuvent </a:t>
            </a:r>
            <a:r>
              <a:rPr lang="fr-CA" i="1" dirty="0"/>
              <a:t>entre autres </a:t>
            </a:r>
            <a:r>
              <a:rPr lang="fr-CA" dirty="0"/>
              <a:t>être définies en </a:t>
            </a:r>
            <a:r>
              <a:rPr lang="fr-CA" b="1" dirty="0"/>
              <a:t>pourcentage</a:t>
            </a:r>
            <a:r>
              <a:rPr lang="fr-CA" dirty="0"/>
              <a:t> (%) et en </a:t>
            </a:r>
            <a:r>
              <a:rPr lang="fr-CA" b="1" dirty="0"/>
              <a:t>pixels</a:t>
            </a:r>
            <a:r>
              <a:rPr lang="fr-CA" dirty="0"/>
              <a:t>. (px)</a:t>
            </a:r>
          </a:p>
          <a:p>
            <a:pPr lvl="2"/>
            <a:r>
              <a:rPr lang="fr-CA" dirty="0"/>
              <a:t>Si on utilise un pourcentage </a:t>
            </a:r>
            <a:r>
              <a:rPr lang="fr-CA" b="1" dirty="0">
                <a:solidFill>
                  <a:srgbClr val="E351E7"/>
                </a:solidFill>
              </a:rPr>
              <a:t>n</a:t>
            </a:r>
            <a:r>
              <a:rPr lang="fr-CA" dirty="0"/>
              <a:t>, la boîte prendra </a:t>
            </a:r>
            <a:r>
              <a:rPr lang="fr-CA" b="1" dirty="0">
                <a:solidFill>
                  <a:srgbClr val="E351E7"/>
                </a:solidFill>
              </a:rPr>
              <a:t>n%</a:t>
            </a:r>
            <a:r>
              <a:rPr lang="fr-CA" dirty="0"/>
              <a:t> de la largeur de la boîte </a:t>
            </a:r>
            <a:r>
              <a:rPr lang="fr-CA" b="1" dirty="0"/>
              <a:t>parent</a:t>
            </a:r>
            <a:r>
              <a:rPr lang="fr-CA" dirty="0"/>
              <a:t>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44802B-A3DD-48BB-9F84-2C1FA55B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19" y="2501199"/>
            <a:ext cx="6718687" cy="314688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E206CC-47FC-4FD0-AA39-BB2A3BBF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9" y="2501199"/>
            <a:ext cx="4610500" cy="314733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59995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</a:t>
            </a:r>
          </a:p>
          <a:p>
            <a:pPr lvl="1"/>
            <a:r>
              <a:rPr lang="fr-CA"/>
              <a:t>On doit préciser … son </a:t>
            </a:r>
            <a:r>
              <a:rPr lang="fr-CA" b="1"/>
              <a:t>style</a:t>
            </a:r>
            <a:r>
              <a:rPr lang="fr-CA"/>
              <a:t>, sa </a:t>
            </a:r>
            <a:r>
              <a:rPr lang="fr-CA" b="1"/>
              <a:t>couleur</a:t>
            </a:r>
            <a:r>
              <a:rPr lang="fr-CA"/>
              <a:t> et sa </a:t>
            </a:r>
            <a:r>
              <a:rPr lang="fr-CA" b="1"/>
              <a:t>largeur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également le faire avec une seule règle </a:t>
            </a:r>
            <a:r>
              <a:rPr lang="fr-CA" b="1"/>
              <a:t>combinée</a:t>
            </a:r>
            <a:r>
              <a:rPr lang="fr-CA"/>
              <a:t>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460AE1-CC82-4823-B27E-73149458D3D5}"/>
              </a:ext>
            </a:extLst>
          </p:cNvPr>
          <p:cNvSpPr txBox="1"/>
          <p:nvPr/>
        </p:nvSpPr>
        <p:spPr>
          <a:xfrm>
            <a:off x="966282" y="1992576"/>
            <a:ext cx="2950722" cy="2677656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border-style</a:t>
            </a:r>
            <a:r>
              <a:rPr lang="fr-CA" sz="2400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none</a:t>
            </a:r>
          </a:p>
          <a:p>
            <a:r>
              <a:rPr lang="fr-CA" sz="2400">
                <a:solidFill>
                  <a:srgbClr val="7F7FBB"/>
                </a:solidFill>
              </a:rPr>
              <a:t>• dotted</a:t>
            </a:r>
          </a:p>
          <a:p>
            <a:r>
              <a:rPr lang="fr-CA" sz="2400">
                <a:solidFill>
                  <a:srgbClr val="7F7FBB"/>
                </a:solidFill>
              </a:rPr>
              <a:t>• dashed</a:t>
            </a:r>
          </a:p>
          <a:p>
            <a:r>
              <a:rPr lang="fr-CA" sz="2400">
                <a:solidFill>
                  <a:srgbClr val="7F7FBB"/>
                </a:solidFill>
              </a:rPr>
              <a:t>• solid</a:t>
            </a:r>
          </a:p>
          <a:p>
            <a:r>
              <a:rPr lang="fr-CA" sz="2400">
                <a:solidFill>
                  <a:srgbClr val="7F7FBB"/>
                </a:solidFill>
              </a:rPr>
              <a:t>• double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E1236C-A964-495F-A4CF-82DD288F72EF}"/>
              </a:ext>
            </a:extLst>
          </p:cNvPr>
          <p:cNvSpPr txBox="1"/>
          <p:nvPr/>
        </p:nvSpPr>
        <p:spPr>
          <a:xfrm>
            <a:off x="4439056" y="2026650"/>
            <a:ext cx="3453318" cy="193899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border-color</a:t>
            </a:r>
            <a:r>
              <a:rPr lang="fr-CA" sz="2400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blue</a:t>
            </a:r>
          </a:p>
          <a:p>
            <a:r>
              <a:rPr lang="fr-CA" sz="2400">
                <a:solidFill>
                  <a:srgbClr val="7F7FBB"/>
                </a:solidFill>
              </a:rPr>
              <a:t>• #54b22a</a:t>
            </a:r>
          </a:p>
          <a:p>
            <a:r>
              <a:rPr lang="fr-CA" sz="2400">
                <a:solidFill>
                  <a:srgbClr val="7F7FBB"/>
                </a:solidFill>
              </a:rPr>
              <a:t>• rgba(4, 142, 331, 0.6)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F4CE7D-7BCF-4E48-BD78-F9BEC09E555D}"/>
              </a:ext>
            </a:extLst>
          </p:cNvPr>
          <p:cNvSpPr txBox="1"/>
          <p:nvPr/>
        </p:nvSpPr>
        <p:spPr>
          <a:xfrm>
            <a:off x="8625192" y="1992576"/>
            <a:ext cx="2728608" cy="2308324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border-width</a:t>
            </a:r>
            <a:r>
              <a:rPr lang="fr-CA" sz="2400" b="1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5px</a:t>
            </a:r>
          </a:p>
          <a:p>
            <a:r>
              <a:rPr lang="fr-CA" sz="2400">
                <a:solidFill>
                  <a:srgbClr val="7F7FBB"/>
                </a:solidFill>
              </a:rPr>
              <a:t>• 1em</a:t>
            </a:r>
          </a:p>
          <a:p>
            <a:r>
              <a:rPr lang="fr-CA" sz="2400">
                <a:solidFill>
                  <a:srgbClr val="7F7FBB"/>
                </a:solidFill>
              </a:rPr>
              <a:t>• thick</a:t>
            </a:r>
          </a:p>
          <a:p>
            <a:r>
              <a:rPr lang="fr-CA" sz="2400">
                <a:solidFill>
                  <a:srgbClr val="7F7FBB"/>
                </a:solidFill>
              </a:rPr>
              <a:t>• thin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983D26-BCC3-4E6E-8D7A-096CEE4804A0}"/>
              </a:ext>
            </a:extLst>
          </p:cNvPr>
          <p:cNvSpPr txBox="1"/>
          <p:nvPr/>
        </p:nvSpPr>
        <p:spPr>
          <a:xfrm>
            <a:off x="4124527" y="5643877"/>
            <a:ext cx="3592749" cy="36933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 blue 5px; </a:t>
            </a:r>
            <a:endParaRPr lang="fr-CA">
              <a:solidFill>
                <a:srgbClr val="7F7F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02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 </a:t>
            </a:r>
          </a:p>
          <a:p>
            <a:pPr lvl="1"/>
            <a:r>
              <a:rPr lang="fr-CA"/>
              <a:t>On remarque qu’il ne reste plus d’espace entre les deux boîtes …</a:t>
            </a:r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92E32F8-A2D8-45A2-B2BF-C31B12CC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54" y="1975849"/>
            <a:ext cx="6522699" cy="3333344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1C3339-3E84-4727-8BCE-BE8B13D6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5" y="1975849"/>
            <a:ext cx="4097479" cy="326735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314196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 </a:t>
            </a:r>
          </a:p>
          <a:p>
            <a:pPr lvl="1"/>
            <a:r>
              <a:rPr lang="fr-CA"/>
              <a:t>On peut préciser les </a:t>
            </a:r>
            <a:r>
              <a:rPr lang="fr-CA" b="1"/>
              <a:t>styles</a:t>
            </a:r>
            <a:r>
              <a:rPr lang="fr-CA"/>
              <a:t> / </a:t>
            </a:r>
            <a:r>
              <a:rPr lang="fr-CA" b="1"/>
              <a:t>couleurs</a:t>
            </a:r>
            <a:r>
              <a:rPr lang="fr-CA"/>
              <a:t> / </a:t>
            </a:r>
            <a:r>
              <a:rPr lang="fr-CA" b="1"/>
              <a:t>largeurs</a:t>
            </a:r>
            <a:r>
              <a:rPr lang="fr-CA"/>
              <a:t> de bordure pour chacun des 4 côtés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préciser les </a:t>
            </a:r>
            <a:r>
              <a:rPr lang="fr-CA" b="1"/>
              <a:t>styles</a:t>
            </a:r>
            <a:r>
              <a:rPr lang="fr-CA"/>
              <a:t> / </a:t>
            </a:r>
            <a:r>
              <a:rPr lang="fr-CA" b="1"/>
              <a:t>couleurs</a:t>
            </a:r>
            <a:r>
              <a:rPr lang="fr-CA"/>
              <a:t> / </a:t>
            </a:r>
            <a:r>
              <a:rPr lang="fr-CA" b="1"/>
              <a:t>largeurs</a:t>
            </a:r>
            <a:r>
              <a:rPr lang="fr-CA"/>
              <a:t> des 4 côtés en même temps : </a:t>
            </a:r>
          </a:p>
          <a:p>
            <a:pPr lvl="1"/>
            <a:endParaRPr lang="fr-CA"/>
          </a:p>
          <a:p>
            <a:pPr lvl="1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8525A4-5929-4AD3-AEDB-0428265EF50F}"/>
              </a:ext>
            </a:extLst>
          </p:cNvPr>
          <p:cNvSpPr txBox="1"/>
          <p:nvPr/>
        </p:nvSpPr>
        <p:spPr>
          <a:xfrm>
            <a:off x="350196" y="2398044"/>
            <a:ext cx="4539574" cy="1200329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border-top-style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border-bottom-style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dotted;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border-left-style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border-right-style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dashed;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6B4F0C-9600-41EC-9AA5-8E301C6459DF}"/>
              </a:ext>
            </a:extLst>
          </p:cNvPr>
          <p:cNvSpPr txBox="1"/>
          <p:nvPr/>
        </p:nvSpPr>
        <p:spPr>
          <a:xfrm>
            <a:off x="350195" y="5130000"/>
            <a:ext cx="4539575" cy="36933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border-width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:10px 5px 2px 20px;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85F245-438C-459A-9B60-F5EFFB8551E1}"/>
              </a:ext>
            </a:extLst>
          </p:cNvPr>
          <p:cNvSpPr txBox="1"/>
          <p:nvPr/>
        </p:nvSpPr>
        <p:spPr>
          <a:xfrm>
            <a:off x="350195" y="3806038"/>
            <a:ext cx="4539575" cy="646331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border-color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blue;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border-top-color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red;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F92915-13AC-45F9-A424-99D1C95A2CFC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156841B-BE93-4D32-B71C-96E448186EDF}"/>
              </a:ext>
            </a:extLst>
          </p:cNvPr>
          <p:cNvCxnSpPr>
            <a:cxnSpLocks/>
          </p:cNvCxnSpPr>
          <p:nvPr/>
        </p:nvCxnSpPr>
        <p:spPr>
          <a:xfrm flipV="1">
            <a:off x="1848255" y="5583678"/>
            <a:ext cx="648511" cy="408619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5B57226A-0D8C-4BAA-BF36-D4D91CB8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72" y="2482423"/>
            <a:ext cx="3993226" cy="17375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15E7BC-7AB5-4185-B3DA-CAEBC04C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74" y="4918513"/>
            <a:ext cx="3036022" cy="133033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3A5253-6F4D-46E4-9247-D44E7071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21" y="5992297"/>
            <a:ext cx="4400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797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2358dc-7fae-4dd5-afc8-71a3e0465f0b">
      <Terms xmlns="http://schemas.microsoft.com/office/infopath/2007/PartnerControls"/>
    </lcf76f155ced4ddcb4097134ff3c332f>
    <TaxCatchAll xmlns="b8608b77-b3ab-42aa-ad34-c8e67f77b7d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8F3A5F944EC4CB7F3D39C24C66A69" ma:contentTypeVersion="11" ma:contentTypeDescription="Crée un document." ma:contentTypeScope="" ma:versionID="480619aaa99d6c61545edde257240ee9">
  <xsd:schema xmlns:xsd="http://www.w3.org/2001/XMLSchema" xmlns:xs="http://www.w3.org/2001/XMLSchema" xmlns:p="http://schemas.microsoft.com/office/2006/metadata/properties" xmlns:ns2="e42358dc-7fae-4dd5-afc8-71a3e0465f0b" xmlns:ns3="b8608b77-b3ab-42aa-ad34-c8e67f77b7da" targetNamespace="http://schemas.microsoft.com/office/2006/metadata/properties" ma:root="true" ma:fieldsID="c11002c9c038d782d1254c3eec72b701" ns2:_="" ns3:_="">
    <xsd:import namespace="e42358dc-7fae-4dd5-afc8-71a3e0465f0b"/>
    <xsd:import namespace="b8608b77-b3ab-42aa-ad34-c8e67f77b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358dc-7fae-4dd5-afc8-71a3e0465f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08b77-b3ab-42aa-ad34-c8e67f77b7d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e716e7e-0573-4697-92e5-ab9963ae7e94}" ma:internalName="TaxCatchAll" ma:showField="CatchAllData" ma:web="b8608b77-b3ab-42aa-ad34-c8e67f77b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E6F9CA-17EA-4225-8207-55E356B21B97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402449c1-179d-48c4-9422-13d234b0788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F5A461-29AE-4D50-9875-03E4D722AB41}"/>
</file>

<file path=customXml/itemProps3.xml><?xml version="1.0" encoding="utf-8"?>
<ds:datastoreItem xmlns:ds="http://schemas.openxmlformats.org/officeDocument/2006/customXml" ds:itemID="{6A983B53-6380-4825-BA5E-E1C08B4352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8528</TotalTime>
  <Words>2951</Words>
  <Application>Microsoft Office PowerPoint</Application>
  <PresentationFormat>Grand écran</PresentationFormat>
  <Paragraphs>406</Paragraphs>
  <Slides>58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Symbol</vt:lpstr>
      <vt:lpstr>Verdana</vt:lpstr>
      <vt:lpstr>Thème Office</vt:lpstr>
      <vt:lpstr>Modèle en boîtes et positionnement</vt:lpstr>
      <vt:lpstr>Menu du jour</vt:lpstr>
      <vt:lpstr>Les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Pseudo-classes</vt:lpstr>
      <vt:lpstr>Pseudo-classes</vt:lpstr>
      <vt:lpstr>Pseudo-classes</vt:lpstr>
      <vt:lpstr>Sélecteurs complexes</vt:lpstr>
      <vt:lpstr>Sélecteurs complexes</vt:lpstr>
      <vt:lpstr>Sélecteurs complexes</vt:lpstr>
      <vt:lpstr>Sélecteurs complexes</vt:lpstr>
      <vt:lpstr>Sélecteurs complexes</vt:lpstr>
      <vt:lpstr>Sélecteurs complexes</vt:lpstr>
      <vt:lpstr>Quelques règles CSS</vt:lpstr>
      <vt:lpstr>Quelques règles CSS</vt:lpstr>
      <vt:lpstr>Quelques règles CSS</vt:lpstr>
      <vt:lpstr>Quelques règles CSS</vt:lpstr>
      <vt:lpstr>Quelques règles CSS</vt:lpstr>
      <vt:lpstr>Quelques règles CSS</vt:lpstr>
      <vt:lpstr>Quelques règles CSS</vt:lpstr>
      <vt:lpstr>Priorité en CSS</vt:lpstr>
      <vt:lpstr>Priorité en CSS</vt:lpstr>
      <vt:lpstr>Priorité en CSS</vt:lpstr>
      <vt:lpstr>Priorité en CSS</vt:lpstr>
      <vt:lpstr>Priorité en CSS</vt:lpstr>
      <vt:lpstr>Priorité en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Moussaid Achraf</cp:lastModifiedBy>
  <cp:revision>841</cp:revision>
  <cp:lastPrinted>2022-03-01T21:51:10Z</cp:lastPrinted>
  <dcterms:created xsi:type="dcterms:W3CDTF">2020-12-01T19:15:38Z</dcterms:created>
  <dcterms:modified xsi:type="dcterms:W3CDTF">2024-01-30T00:23:33Z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0x01010082E8F3A5F944EC4CB7F3D39C24C66A69</vt:lpwstr>
  </property>
  <property fmtid="{D5CDD505-2E9C-101B-9397-08002B2CF9AE}" pid="3" name="MediaServiceImageTags">
    <vt:lpwstr/>
  </property>
</Properties>
</file>